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30"/>
  </p:notesMasterIdLst>
  <p:sldIdLst>
    <p:sldId id="616" r:id="rId3"/>
    <p:sldId id="574" r:id="rId4"/>
    <p:sldId id="618" r:id="rId5"/>
    <p:sldId id="596" r:id="rId6"/>
    <p:sldId id="600" r:id="rId7"/>
    <p:sldId id="597" r:id="rId8"/>
    <p:sldId id="615" r:id="rId9"/>
    <p:sldId id="463" r:id="rId10"/>
    <p:sldId id="604" r:id="rId11"/>
    <p:sldId id="566" r:id="rId12"/>
    <p:sldId id="593" r:id="rId13"/>
    <p:sldId id="594" r:id="rId14"/>
    <p:sldId id="595" r:id="rId15"/>
    <p:sldId id="592" r:id="rId16"/>
    <p:sldId id="608" r:id="rId17"/>
    <p:sldId id="606" r:id="rId18"/>
    <p:sldId id="493" r:id="rId19"/>
    <p:sldId id="494" r:id="rId20"/>
    <p:sldId id="610" r:id="rId21"/>
    <p:sldId id="613" r:id="rId22"/>
    <p:sldId id="614" r:id="rId23"/>
    <p:sldId id="609" r:id="rId24"/>
    <p:sldId id="424" r:id="rId25"/>
    <p:sldId id="611" r:id="rId26"/>
    <p:sldId id="605" r:id="rId27"/>
    <p:sldId id="498" r:id="rId28"/>
    <p:sldId id="61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8" autoAdjust="0"/>
    <p:restoredTop sz="99425" autoAdjust="0"/>
  </p:normalViewPr>
  <p:slideViewPr>
    <p:cSldViewPr>
      <p:cViewPr varScale="1">
        <p:scale>
          <a:sx n="72" d="100"/>
          <a:sy n="72" d="100"/>
        </p:scale>
        <p:origin x="6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76202002150422E-3"/>
          <c:y val="0.1582267471096557"/>
          <c:w val="0.96570617779763457"/>
          <c:h val="0.663077088005057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Уволено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2646097634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E7-4F80-92E3-AE73BB4DEA44}"/>
                </c:ext>
              </c:extLst>
            </c:dLbl>
            <c:dLbl>
              <c:idx val="1"/>
              <c:layout>
                <c:manualLayout>
                  <c:x val="-1.6007697139411921E-2"/>
                  <c:y val="-1.9650252038243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E7-4F80-92E3-AE73BB4DEA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E7-4F80-92E3-AE73BB4DEA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Принято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245743090085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E7-4F80-92E3-AE73BB4DEA44}"/>
                </c:ext>
              </c:extLst>
            </c:dLbl>
            <c:dLbl>
              <c:idx val="1"/>
              <c:layout>
                <c:manualLayout>
                  <c:x val="0"/>
                  <c:y val="-2.52646097634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E7-4F80-92E3-AE73BB4DEA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E7-4F80-92E3-AE73BB4DEA44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7.1145320619608486E-3"/>
                  <c:y val="-4.7722040664306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E7-4F80-92E3-AE73BB4DEA44}"/>
                </c:ext>
              </c:extLst>
            </c:dLbl>
            <c:dLbl>
              <c:idx val="1"/>
              <c:layout>
                <c:manualLayout>
                  <c:x val="-1.7786330154902167E-3"/>
                  <c:y val="-3.0878967488669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E7-4F80-92E3-AE73BB4DEA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Лист1!$E$4:$E$5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CDE7-4F80-92E3-AE73BB4DE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3479040"/>
        <c:axId val="139727232"/>
        <c:axId val="0"/>
      </c:bar3DChart>
      <c:catAx>
        <c:axId val="1334790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9727232"/>
        <c:crosses val="autoZero"/>
        <c:auto val="1"/>
        <c:lblAlgn val="ctr"/>
        <c:lblOffset val="100"/>
        <c:noMultiLvlLbl val="0"/>
      </c:catAx>
      <c:valAx>
        <c:axId val="13972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34790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7.7972163814727354E-3"/>
                  <c:y val="-2.98599053182372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4-450E-802C-6393840A7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4-450E-802C-6393840A7C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D34-450E-802C-6393840A7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4-450E-802C-6393840A7C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СЗД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3391649144418249E-2"/>
                  <c:y val="-5.97198106364744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4-450E-802C-6393840A7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34-450E-802C-6393840A7C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В/К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40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D34-450E-802C-6393840A7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34-450E-802C-6393840A7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355584"/>
        <c:axId val="110357120"/>
        <c:axId val="0"/>
      </c:bar3DChart>
      <c:catAx>
        <c:axId val="110355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0357120"/>
        <c:crosses val="autoZero"/>
        <c:auto val="1"/>
        <c:lblAlgn val="ctr"/>
        <c:lblOffset val="100"/>
        <c:noMultiLvlLbl val="0"/>
      </c:catAx>
      <c:valAx>
        <c:axId val="1103571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03555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28578B"/>
                </a:solidFill>
              </a:defRPr>
            </a:pPr>
            <a:r>
              <a:rPr lang="ru-RU" dirty="0">
                <a:solidFill>
                  <a:srgbClr val="28578B"/>
                </a:solidFill>
              </a:rPr>
              <a:t>Уровни</a:t>
            </a:r>
            <a:r>
              <a:rPr lang="ru-RU" baseline="0" dirty="0">
                <a:solidFill>
                  <a:srgbClr val="28578B"/>
                </a:solidFill>
              </a:rPr>
              <a:t> пользования учителей ИКТ</a:t>
            </a:r>
            <a:endParaRPr lang="ru-RU" dirty="0">
              <a:solidFill>
                <a:srgbClr val="28578B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76202002150422E-3"/>
          <c:y val="0.1582267471096557"/>
          <c:w val="0.96570617779763457"/>
          <c:h val="0.663077088005057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2646097634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E7-4F80-92E3-AE73BB4DEA44}"/>
                </c:ext>
              </c:extLst>
            </c:dLbl>
            <c:dLbl>
              <c:idx val="1"/>
              <c:layout>
                <c:manualLayout>
                  <c:x val="-1.6007697139411921E-2"/>
                  <c:y val="-1.9650252038243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E7-4F80-92E3-AE73BB4DEA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 2019 год</c:v>
                </c:pt>
                <c:pt idx="1">
                  <c:v>Декабрь 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E7-4F80-92E3-AE73BB4DEA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Уверенный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245743090085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E7-4F80-92E3-AE73BB4DEA44}"/>
                </c:ext>
              </c:extLst>
            </c:dLbl>
            <c:dLbl>
              <c:idx val="1"/>
              <c:layout>
                <c:manualLayout>
                  <c:x val="0"/>
                  <c:y val="-2.52646097634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E7-4F80-92E3-AE73BB4DEA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 2019 год</c:v>
                </c:pt>
                <c:pt idx="1">
                  <c:v>Декабрь 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E7-4F80-92E3-AE73BB4DEA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Продвинутый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145320619608486E-3"/>
                  <c:y val="-4.7722040664306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E7-4F80-92E3-AE73BB4DEA44}"/>
                </c:ext>
              </c:extLst>
            </c:dLbl>
            <c:dLbl>
              <c:idx val="1"/>
              <c:layout>
                <c:manualLayout>
                  <c:x val="-1.7786330154902167E-3"/>
                  <c:y val="-3.0878967488669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E7-4F80-92E3-AE73BB4DEA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 2019 год</c:v>
                </c:pt>
                <c:pt idx="1">
                  <c:v>Декабрь 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E7-4F80-92E3-AE73BB4DE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3479040"/>
        <c:axId val="139727232"/>
        <c:axId val="0"/>
      </c:bar3DChart>
      <c:catAx>
        <c:axId val="1334790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9727232"/>
        <c:crosses val="autoZero"/>
        <c:auto val="1"/>
        <c:lblAlgn val="ctr"/>
        <c:lblOffset val="100"/>
        <c:noMultiLvlLbl val="0"/>
      </c:catAx>
      <c:valAx>
        <c:axId val="13972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34790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 в ШМО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Тувинский яз</c:v>
                </c:pt>
                <c:pt idx="1">
                  <c:v>Технология</c:v>
                </c:pt>
                <c:pt idx="2">
                  <c:v>Общественные</c:v>
                </c:pt>
                <c:pt idx="3">
                  <c:v>Физкультура</c:v>
                </c:pt>
                <c:pt idx="4">
                  <c:v>Эстетический</c:v>
                </c:pt>
                <c:pt idx="5">
                  <c:v>Русский яз</c:v>
                </c:pt>
                <c:pt idx="6">
                  <c:v>Английский яз</c:v>
                </c:pt>
                <c:pt idx="7">
                  <c:v>МИФ</c:v>
                </c:pt>
                <c:pt idx="8">
                  <c:v>ЕГЦ</c:v>
                </c:pt>
                <c:pt idx="9">
                  <c:v>Начальная школа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13</c:v>
                </c:pt>
                <c:pt idx="6">
                  <c:v>11</c:v>
                </c:pt>
                <c:pt idx="7">
                  <c:v>11</c:v>
                </c:pt>
                <c:pt idx="8">
                  <c:v>8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2-48FF-ACFC-98F4EFAB69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Прошедшие КПК в 2022-2023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Тувинский яз</c:v>
                </c:pt>
                <c:pt idx="1">
                  <c:v>Технология</c:v>
                </c:pt>
                <c:pt idx="2">
                  <c:v>Общественные</c:v>
                </c:pt>
                <c:pt idx="3">
                  <c:v>Физкультура</c:v>
                </c:pt>
                <c:pt idx="4">
                  <c:v>Эстетический</c:v>
                </c:pt>
                <c:pt idx="5">
                  <c:v>Русский яз</c:v>
                </c:pt>
                <c:pt idx="6">
                  <c:v>Английский яз</c:v>
                </c:pt>
                <c:pt idx="7">
                  <c:v>МИФ</c:v>
                </c:pt>
                <c:pt idx="8">
                  <c:v>ЕГЦ</c:v>
                </c:pt>
                <c:pt idx="9">
                  <c:v>Начальная школа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4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2-48FF-ACFC-98F4EFAB6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237568"/>
        <c:axId val="110239104"/>
        <c:axId val="0"/>
      </c:bar3DChart>
      <c:catAx>
        <c:axId val="11023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0239104"/>
        <c:crosses val="autoZero"/>
        <c:auto val="1"/>
        <c:lblAlgn val="ctr"/>
        <c:lblOffset val="100"/>
        <c:noMultiLvlLbl val="0"/>
      </c:catAx>
      <c:valAx>
        <c:axId val="11023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37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EB7F1-412A-4577-87B4-6B453E736D2A}" type="doc">
      <dgm:prSet loTypeId="urn:microsoft.com/office/officeart/2005/8/layout/chevron2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1FAD539-8FA6-4F93-95A0-435826F58424}">
      <dgm:prSet phldrT="[Текст]" custT="1"/>
      <dgm:spPr/>
      <dgm:t>
        <a:bodyPr/>
        <a:lstStyle/>
        <a:p>
          <a:r>
            <a:rPr lang="ru-RU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79E276E-6339-465E-AEFF-8ECC2F02FBC8}" type="parTrans" cxnId="{C4B4D3A1-E65C-44C4-B2BF-24A110B28205}">
      <dgm:prSet/>
      <dgm:spPr/>
      <dgm:t>
        <a:bodyPr/>
        <a:lstStyle/>
        <a:p>
          <a:endParaRPr lang="ru-RU" sz="4400" b="1" i="1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5C05C-E4F9-4B45-B4F6-40086B0556B9}" type="sibTrans" cxnId="{C4B4D3A1-E65C-44C4-B2BF-24A110B28205}">
      <dgm:prSet/>
      <dgm:spPr/>
      <dgm:t>
        <a:bodyPr/>
        <a:lstStyle/>
        <a:p>
          <a:endParaRPr lang="ru-RU" sz="4400" b="1" i="1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C84EC-4F2B-4F94-94FD-671ECC88231F}">
      <dgm:prSet phldrT="[Текст]" custT="1"/>
      <dgm:spPr/>
      <dgm:t>
        <a:bodyPr/>
        <a:lstStyle/>
        <a:p>
          <a:endParaRPr lang="ru-RU" sz="44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DE0B6-A776-4D66-B10F-658F0955F32A}" type="parTrans" cxnId="{322EA8E7-224D-4CCD-8786-E94359DAF378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F7B9A643-9979-4D85-AFB0-0C0FE44EF77E}" type="sibTrans" cxnId="{322EA8E7-224D-4CCD-8786-E94359DAF378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636EC5FE-9606-456A-9FC7-5D6D82A6572A}">
      <dgm:prSet phldrT="[Текст]" custT="1"/>
      <dgm:spPr/>
      <dgm:t>
        <a:bodyPr/>
        <a:lstStyle/>
        <a:p>
          <a:endParaRPr lang="ru-RU" sz="44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EDB9D-3453-4D20-AF7C-7D0FBFA57D20}" type="parTrans" cxnId="{505BB8B0-B338-4969-BAEF-65B926FAAE2B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7B1303A3-9F42-410A-9B12-C04E3B6B3EC8}" type="sibTrans" cxnId="{505BB8B0-B338-4969-BAEF-65B926FAAE2B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D0C36CEA-62D7-4694-9435-4AC9C2EE04BC}">
      <dgm:prSet phldrT="[Текст]" custT="1"/>
      <dgm:spPr/>
      <dgm:t>
        <a:bodyPr/>
        <a:lstStyle/>
        <a:p>
          <a:endParaRPr lang="ru-RU" sz="44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5AFAFE-79BC-4484-83D2-9837E48BA5FD}" type="parTrans" cxnId="{FFD6DA4B-1A2C-46A5-BCBA-68C863828B53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634CA057-A1E0-4A75-B4CD-C761A185B4D9}" type="sibTrans" cxnId="{FFD6DA4B-1A2C-46A5-BCBA-68C863828B53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06F5B91E-AD66-4FE6-9A3F-99D752296996}">
      <dgm:prSet custT="1"/>
      <dgm:spPr/>
      <dgm:t>
        <a:bodyPr/>
        <a:lstStyle/>
        <a:p>
          <a:r>
            <a:rPr lang="ru-RU" sz="2800" b="1" i="1" dirty="0">
              <a:solidFill>
                <a:schemeClr val="tx2">
                  <a:lumMod val="75000"/>
                </a:schemeClr>
              </a:solidFill>
            </a:rPr>
            <a:t>ПРОФЕССИОНАЛЬНЫЙ</a:t>
          </a:r>
          <a:r>
            <a:rPr lang="ru-RU" sz="2800" b="1" i="1" baseline="0" dirty="0">
              <a:solidFill>
                <a:schemeClr val="tx2">
                  <a:lumMod val="75000"/>
                </a:schemeClr>
              </a:solidFill>
            </a:rPr>
            <a:t> СТАНДАРТ УЧИТЕЛЯ</a:t>
          </a:r>
          <a:endParaRPr lang="ru-RU" sz="2800" b="1" i="1" dirty="0">
            <a:solidFill>
              <a:schemeClr val="tx2">
                <a:lumMod val="75000"/>
              </a:schemeClr>
            </a:solidFill>
          </a:endParaRPr>
        </a:p>
      </dgm:t>
    </dgm:pt>
    <dgm:pt modelId="{5EED7430-3AC5-4A24-BC28-26BC71026005}" type="parTrans" cxnId="{A53114D6-0641-4D4C-A44F-611CEEED1E94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17CACDE0-A3AB-49F0-ABFF-54C12B5CEDBE}" type="sibTrans" cxnId="{A53114D6-0641-4D4C-A44F-611CEEED1E94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CE122A52-2179-4426-BD4A-95886A72066D}">
      <dgm:prSet custT="1"/>
      <dgm:spPr/>
      <dgm:t>
        <a:bodyPr/>
        <a:lstStyle/>
        <a:p>
          <a:r>
            <a:rPr lang="ru-RU" sz="2800" b="1" i="1" dirty="0">
              <a:solidFill>
                <a:schemeClr val="tx2">
                  <a:lumMod val="75000"/>
                </a:schemeClr>
              </a:solidFill>
            </a:rPr>
            <a:t>КОМФОРТНАЯ СРЕДА</a:t>
          </a:r>
        </a:p>
      </dgm:t>
    </dgm:pt>
    <dgm:pt modelId="{912D1AAF-138C-4EB3-BAF3-26B0B1F5E1B6}" type="parTrans" cxnId="{58FCA9F4-ADD3-43C2-9C1C-B428C421F0DE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B91839E9-2F26-4FF1-A0AA-0E64F8F7A9C5}" type="sibTrans" cxnId="{58FCA9F4-ADD3-43C2-9C1C-B428C421F0DE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D8A99437-D2F8-4BAD-8024-8D78DD5BA281}">
      <dgm:prSet custT="1"/>
      <dgm:spPr/>
      <dgm:t>
        <a:bodyPr/>
        <a:lstStyle/>
        <a:p>
          <a:r>
            <a:rPr lang="ru-RU" sz="2800" b="1" i="1" dirty="0">
              <a:solidFill>
                <a:schemeClr val="tx2">
                  <a:lumMod val="75000"/>
                </a:schemeClr>
              </a:solidFill>
            </a:rPr>
            <a:t>ДИСЦИПЛИНА И БЕЗОПАСНОСТЬ</a:t>
          </a:r>
        </a:p>
      </dgm:t>
    </dgm:pt>
    <dgm:pt modelId="{DEE13BED-B243-4645-AA2F-17520303A6CE}" type="parTrans" cxnId="{43A74666-58C9-477F-8ADE-B6F5DA5E09D7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67FD8301-45B9-4968-B2C6-38F401384987}" type="sibTrans" cxnId="{43A74666-58C9-477F-8ADE-B6F5DA5E09D7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A5ACBC24-0ED1-46F1-B975-0113A9708767}">
      <dgm:prSet custT="1"/>
      <dgm:spPr/>
      <dgm:t>
        <a:bodyPr/>
        <a:lstStyle/>
        <a:p>
          <a:r>
            <a:rPr lang="ru-RU" sz="2800" b="1" i="1" dirty="0">
              <a:solidFill>
                <a:schemeClr val="tx2">
                  <a:lumMod val="75000"/>
                </a:schemeClr>
              </a:solidFill>
            </a:rPr>
            <a:t>КАЧЕСТВО ВОСПИТАНИЯ, ОБРАЗОВАНИЯ И РАЗВИТИЯ РЕБЕНКА</a:t>
          </a:r>
        </a:p>
      </dgm:t>
    </dgm:pt>
    <dgm:pt modelId="{59772A28-6D65-403E-B9FF-D504B4922A04}" type="sibTrans" cxnId="{07B6357F-BB64-426B-9F85-80DF347ECC14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E665D97F-9BCC-4027-A79D-58A11D7ED9A5}" type="parTrans" cxnId="{07B6357F-BB64-426B-9F85-80DF347ECC14}">
      <dgm:prSet/>
      <dgm:spPr/>
      <dgm:t>
        <a:bodyPr/>
        <a:lstStyle/>
        <a:p>
          <a:endParaRPr lang="ru-RU" sz="1400" b="1" i="1">
            <a:solidFill>
              <a:schemeClr val="tx2">
                <a:lumMod val="75000"/>
              </a:schemeClr>
            </a:solidFill>
          </a:endParaRPr>
        </a:p>
      </dgm:t>
    </dgm:pt>
    <dgm:pt modelId="{DDD99AAB-7034-4253-90B8-581BAC1A5FFD}" type="pres">
      <dgm:prSet presAssocID="{107EB7F1-412A-4577-87B4-6B453E736D2A}" presName="linearFlow" presStyleCnt="0">
        <dgm:presLayoutVars>
          <dgm:dir/>
          <dgm:animLvl val="lvl"/>
          <dgm:resizeHandles val="exact"/>
        </dgm:presLayoutVars>
      </dgm:prSet>
      <dgm:spPr/>
    </dgm:pt>
    <dgm:pt modelId="{77E61DF7-9D08-4CA6-93DE-259A5A9A4C02}" type="pres">
      <dgm:prSet presAssocID="{F1FAD539-8FA6-4F93-95A0-435826F58424}" presName="composite" presStyleCnt="0"/>
      <dgm:spPr/>
    </dgm:pt>
    <dgm:pt modelId="{54F573CB-1BD6-4B7A-BC46-782D6A21B565}" type="pres">
      <dgm:prSet presAssocID="{F1FAD539-8FA6-4F93-95A0-435826F5842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987EB6D-AE22-45C2-93E9-8871E2B56BDB}" type="pres">
      <dgm:prSet presAssocID="{F1FAD539-8FA6-4F93-95A0-435826F58424}" presName="descendantText" presStyleLbl="alignAcc1" presStyleIdx="0" presStyleCnt="4" custScaleY="137449" custLinFactNeighborX="58" custLinFactNeighborY="-353">
        <dgm:presLayoutVars>
          <dgm:bulletEnabled val="1"/>
        </dgm:presLayoutVars>
      </dgm:prSet>
      <dgm:spPr/>
    </dgm:pt>
    <dgm:pt modelId="{19AF6241-AA00-4DE2-811D-E8C019C4252D}" type="pres">
      <dgm:prSet presAssocID="{F495C05C-E4F9-4B45-B4F6-40086B0556B9}" presName="sp" presStyleCnt="0"/>
      <dgm:spPr/>
    </dgm:pt>
    <dgm:pt modelId="{CCCFFBFC-7E25-4AD9-A9DA-0A95C6B344A8}" type="pres">
      <dgm:prSet presAssocID="{636EC5FE-9606-456A-9FC7-5D6D82A6572A}" presName="composite" presStyleCnt="0"/>
      <dgm:spPr/>
    </dgm:pt>
    <dgm:pt modelId="{27DF328D-C2C9-46DF-AE25-AEC5736A809C}" type="pres">
      <dgm:prSet presAssocID="{636EC5FE-9606-456A-9FC7-5D6D82A6572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FED8A5D-CFE9-47AB-9A26-9D26105463CA}" type="pres">
      <dgm:prSet presAssocID="{636EC5FE-9606-456A-9FC7-5D6D82A6572A}" presName="descendantText" presStyleLbl="alignAcc1" presStyleIdx="1" presStyleCnt="4" custLinFactNeighborX="-890" custLinFactNeighborY="13077">
        <dgm:presLayoutVars>
          <dgm:bulletEnabled val="1"/>
        </dgm:presLayoutVars>
      </dgm:prSet>
      <dgm:spPr/>
    </dgm:pt>
    <dgm:pt modelId="{B230B935-2798-4D31-AAA3-BCE318A71963}" type="pres">
      <dgm:prSet presAssocID="{7B1303A3-9F42-410A-9B12-C04E3B6B3EC8}" presName="sp" presStyleCnt="0"/>
      <dgm:spPr/>
    </dgm:pt>
    <dgm:pt modelId="{BABFB391-21C5-479F-B8BC-700EAB3626D2}" type="pres">
      <dgm:prSet presAssocID="{D0C36CEA-62D7-4694-9435-4AC9C2EE04BC}" presName="composite" presStyleCnt="0"/>
      <dgm:spPr/>
    </dgm:pt>
    <dgm:pt modelId="{5993B1A6-A24E-4181-95FD-A6F58F5EA300}" type="pres">
      <dgm:prSet presAssocID="{D0C36CEA-62D7-4694-9435-4AC9C2EE04B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5124071-C531-47C5-95EE-8887EF5C777D}" type="pres">
      <dgm:prSet presAssocID="{D0C36CEA-62D7-4694-9435-4AC9C2EE04BC}" presName="descendantText" presStyleLbl="alignAcc1" presStyleIdx="2" presStyleCnt="4">
        <dgm:presLayoutVars>
          <dgm:bulletEnabled val="1"/>
        </dgm:presLayoutVars>
      </dgm:prSet>
      <dgm:spPr/>
    </dgm:pt>
    <dgm:pt modelId="{03E182E7-B5A9-48E5-B0DA-E77A495F1FA2}" type="pres">
      <dgm:prSet presAssocID="{634CA057-A1E0-4A75-B4CD-C761A185B4D9}" presName="sp" presStyleCnt="0"/>
      <dgm:spPr/>
    </dgm:pt>
    <dgm:pt modelId="{021EFDFD-55D5-466A-8D3B-142693450550}" type="pres">
      <dgm:prSet presAssocID="{61BC84EC-4F2B-4F94-94FD-671ECC88231F}" presName="composite" presStyleCnt="0"/>
      <dgm:spPr/>
    </dgm:pt>
    <dgm:pt modelId="{9B603906-7150-4268-916D-33259FFE4A80}" type="pres">
      <dgm:prSet presAssocID="{61BC84EC-4F2B-4F94-94FD-671ECC88231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4958CAE-DF2C-4E13-9A73-DD464B8BB96B}" type="pres">
      <dgm:prSet presAssocID="{61BC84EC-4F2B-4F94-94FD-671ECC88231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4DB1226-07FC-45B6-AE33-8634FAFFE106}" type="presOf" srcId="{CE122A52-2179-4426-BD4A-95886A72066D}" destId="{05124071-C531-47C5-95EE-8887EF5C777D}" srcOrd="0" destOrd="0" presId="urn:microsoft.com/office/officeart/2005/8/layout/chevron2"/>
    <dgm:cxn modelId="{43A74666-58C9-477F-8ADE-B6F5DA5E09D7}" srcId="{61BC84EC-4F2B-4F94-94FD-671ECC88231F}" destId="{D8A99437-D2F8-4BAD-8024-8D78DD5BA281}" srcOrd="0" destOrd="0" parTransId="{DEE13BED-B243-4645-AA2F-17520303A6CE}" sibTransId="{67FD8301-45B9-4968-B2C6-38F401384987}"/>
    <dgm:cxn modelId="{FD722F68-B3F1-4358-BA94-A3176497C764}" type="presOf" srcId="{61BC84EC-4F2B-4F94-94FD-671ECC88231F}" destId="{9B603906-7150-4268-916D-33259FFE4A80}" srcOrd="0" destOrd="0" presId="urn:microsoft.com/office/officeart/2005/8/layout/chevron2"/>
    <dgm:cxn modelId="{FFD6DA4B-1A2C-46A5-BCBA-68C863828B53}" srcId="{107EB7F1-412A-4577-87B4-6B453E736D2A}" destId="{D0C36CEA-62D7-4694-9435-4AC9C2EE04BC}" srcOrd="2" destOrd="0" parTransId="{775AFAFE-79BC-4484-83D2-9837E48BA5FD}" sibTransId="{634CA057-A1E0-4A75-B4CD-C761A185B4D9}"/>
    <dgm:cxn modelId="{DECD9B7A-25BF-4BBB-85BB-F22500AAC120}" type="presOf" srcId="{D0C36CEA-62D7-4694-9435-4AC9C2EE04BC}" destId="{5993B1A6-A24E-4181-95FD-A6F58F5EA300}" srcOrd="0" destOrd="0" presId="urn:microsoft.com/office/officeart/2005/8/layout/chevron2"/>
    <dgm:cxn modelId="{07B6357F-BB64-426B-9F85-80DF347ECC14}" srcId="{F1FAD539-8FA6-4F93-95A0-435826F58424}" destId="{A5ACBC24-0ED1-46F1-B975-0113A9708767}" srcOrd="0" destOrd="0" parTransId="{E665D97F-9BCC-4027-A79D-58A11D7ED9A5}" sibTransId="{59772A28-6D65-403E-B9FF-D504B4922A04}"/>
    <dgm:cxn modelId="{9E5FB78A-83E7-4AD5-BBB9-2477B1BB4280}" type="presOf" srcId="{A5ACBC24-0ED1-46F1-B975-0113A9708767}" destId="{E987EB6D-AE22-45C2-93E9-8871E2B56BDB}" srcOrd="0" destOrd="0" presId="urn:microsoft.com/office/officeart/2005/8/layout/chevron2"/>
    <dgm:cxn modelId="{C4B4D3A1-E65C-44C4-B2BF-24A110B28205}" srcId="{107EB7F1-412A-4577-87B4-6B453E736D2A}" destId="{F1FAD539-8FA6-4F93-95A0-435826F58424}" srcOrd="0" destOrd="0" parTransId="{879E276E-6339-465E-AEFF-8ECC2F02FBC8}" sibTransId="{F495C05C-E4F9-4B45-B4F6-40086B0556B9}"/>
    <dgm:cxn modelId="{9D6820AC-CDD6-4D96-91F0-0BD2E5C28FC1}" type="presOf" srcId="{636EC5FE-9606-456A-9FC7-5D6D82A6572A}" destId="{27DF328D-C2C9-46DF-AE25-AEC5736A809C}" srcOrd="0" destOrd="0" presId="urn:microsoft.com/office/officeart/2005/8/layout/chevron2"/>
    <dgm:cxn modelId="{505BB8B0-B338-4969-BAEF-65B926FAAE2B}" srcId="{107EB7F1-412A-4577-87B4-6B453E736D2A}" destId="{636EC5FE-9606-456A-9FC7-5D6D82A6572A}" srcOrd="1" destOrd="0" parTransId="{F77EDB9D-3453-4D20-AF7C-7D0FBFA57D20}" sibTransId="{7B1303A3-9F42-410A-9B12-C04E3B6B3EC8}"/>
    <dgm:cxn modelId="{EB4598B6-D4E4-485F-882B-1184E915C72A}" type="presOf" srcId="{F1FAD539-8FA6-4F93-95A0-435826F58424}" destId="{54F573CB-1BD6-4B7A-BC46-782D6A21B565}" srcOrd="0" destOrd="0" presId="urn:microsoft.com/office/officeart/2005/8/layout/chevron2"/>
    <dgm:cxn modelId="{DF665ED4-BAA4-4C8F-837B-6815B313DB46}" type="presOf" srcId="{107EB7F1-412A-4577-87B4-6B453E736D2A}" destId="{DDD99AAB-7034-4253-90B8-581BAC1A5FFD}" srcOrd="0" destOrd="0" presId="urn:microsoft.com/office/officeart/2005/8/layout/chevron2"/>
    <dgm:cxn modelId="{A53114D6-0641-4D4C-A44F-611CEEED1E94}" srcId="{636EC5FE-9606-456A-9FC7-5D6D82A6572A}" destId="{06F5B91E-AD66-4FE6-9A3F-99D752296996}" srcOrd="0" destOrd="0" parTransId="{5EED7430-3AC5-4A24-BC28-26BC71026005}" sibTransId="{17CACDE0-A3AB-49F0-ABFF-54C12B5CEDBE}"/>
    <dgm:cxn modelId="{322EA8E7-224D-4CCD-8786-E94359DAF378}" srcId="{107EB7F1-412A-4577-87B4-6B453E736D2A}" destId="{61BC84EC-4F2B-4F94-94FD-671ECC88231F}" srcOrd="3" destOrd="0" parTransId="{EA0DE0B6-A776-4D66-B10F-658F0955F32A}" sibTransId="{F7B9A643-9979-4D85-AFB0-0C0FE44EF77E}"/>
    <dgm:cxn modelId="{79617BEA-F44F-43A4-97E6-372CE25929D8}" type="presOf" srcId="{D8A99437-D2F8-4BAD-8024-8D78DD5BA281}" destId="{C4958CAE-DF2C-4E13-9A73-DD464B8BB96B}" srcOrd="0" destOrd="0" presId="urn:microsoft.com/office/officeart/2005/8/layout/chevron2"/>
    <dgm:cxn modelId="{58FCA9F4-ADD3-43C2-9C1C-B428C421F0DE}" srcId="{D0C36CEA-62D7-4694-9435-4AC9C2EE04BC}" destId="{CE122A52-2179-4426-BD4A-95886A72066D}" srcOrd="0" destOrd="0" parTransId="{912D1AAF-138C-4EB3-BAF3-26B0B1F5E1B6}" sibTransId="{B91839E9-2F26-4FF1-A0AA-0E64F8F7A9C5}"/>
    <dgm:cxn modelId="{14AE6BF5-A1D7-4840-91B6-9828F3FF64A6}" type="presOf" srcId="{06F5B91E-AD66-4FE6-9A3F-99D752296996}" destId="{0FED8A5D-CFE9-47AB-9A26-9D26105463CA}" srcOrd="0" destOrd="0" presId="urn:microsoft.com/office/officeart/2005/8/layout/chevron2"/>
    <dgm:cxn modelId="{8E52CDD0-13BE-43A8-AA88-A249F90CD31D}" type="presParOf" srcId="{DDD99AAB-7034-4253-90B8-581BAC1A5FFD}" destId="{77E61DF7-9D08-4CA6-93DE-259A5A9A4C02}" srcOrd="0" destOrd="0" presId="urn:microsoft.com/office/officeart/2005/8/layout/chevron2"/>
    <dgm:cxn modelId="{E4D5A503-1D4E-4C45-8CE9-8E2A85BA40FC}" type="presParOf" srcId="{77E61DF7-9D08-4CA6-93DE-259A5A9A4C02}" destId="{54F573CB-1BD6-4B7A-BC46-782D6A21B565}" srcOrd="0" destOrd="0" presId="urn:microsoft.com/office/officeart/2005/8/layout/chevron2"/>
    <dgm:cxn modelId="{7F3693B0-0B4A-4744-AA48-6B0885E8395F}" type="presParOf" srcId="{77E61DF7-9D08-4CA6-93DE-259A5A9A4C02}" destId="{E987EB6D-AE22-45C2-93E9-8871E2B56BDB}" srcOrd="1" destOrd="0" presId="urn:microsoft.com/office/officeart/2005/8/layout/chevron2"/>
    <dgm:cxn modelId="{F6660B03-86B2-487F-96DA-4A425151A5A2}" type="presParOf" srcId="{DDD99AAB-7034-4253-90B8-581BAC1A5FFD}" destId="{19AF6241-AA00-4DE2-811D-E8C019C4252D}" srcOrd="1" destOrd="0" presId="urn:microsoft.com/office/officeart/2005/8/layout/chevron2"/>
    <dgm:cxn modelId="{E5343B3D-755D-416A-9E47-0437B2C8A863}" type="presParOf" srcId="{DDD99AAB-7034-4253-90B8-581BAC1A5FFD}" destId="{CCCFFBFC-7E25-4AD9-A9DA-0A95C6B344A8}" srcOrd="2" destOrd="0" presId="urn:microsoft.com/office/officeart/2005/8/layout/chevron2"/>
    <dgm:cxn modelId="{F93C3776-5AF0-4525-9554-C582792D4A98}" type="presParOf" srcId="{CCCFFBFC-7E25-4AD9-A9DA-0A95C6B344A8}" destId="{27DF328D-C2C9-46DF-AE25-AEC5736A809C}" srcOrd="0" destOrd="0" presId="urn:microsoft.com/office/officeart/2005/8/layout/chevron2"/>
    <dgm:cxn modelId="{F2C1C542-0D4F-4EDA-A68A-305702CE90D0}" type="presParOf" srcId="{CCCFFBFC-7E25-4AD9-A9DA-0A95C6B344A8}" destId="{0FED8A5D-CFE9-47AB-9A26-9D26105463CA}" srcOrd="1" destOrd="0" presId="urn:microsoft.com/office/officeart/2005/8/layout/chevron2"/>
    <dgm:cxn modelId="{35A5F38D-7F30-4DF3-B016-3D7EB0DCF47C}" type="presParOf" srcId="{DDD99AAB-7034-4253-90B8-581BAC1A5FFD}" destId="{B230B935-2798-4D31-AAA3-BCE318A71963}" srcOrd="3" destOrd="0" presId="urn:microsoft.com/office/officeart/2005/8/layout/chevron2"/>
    <dgm:cxn modelId="{CF820FC7-F669-48F9-880D-E8A300DD776C}" type="presParOf" srcId="{DDD99AAB-7034-4253-90B8-581BAC1A5FFD}" destId="{BABFB391-21C5-479F-B8BC-700EAB3626D2}" srcOrd="4" destOrd="0" presId="urn:microsoft.com/office/officeart/2005/8/layout/chevron2"/>
    <dgm:cxn modelId="{501DD61B-2245-422F-8EF8-0E65EFCED4CF}" type="presParOf" srcId="{BABFB391-21C5-479F-B8BC-700EAB3626D2}" destId="{5993B1A6-A24E-4181-95FD-A6F58F5EA300}" srcOrd="0" destOrd="0" presId="urn:microsoft.com/office/officeart/2005/8/layout/chevron2"/>
    <dgm:cxn modelId="{F4F4C03B-38B4-44DD-97C2-91B72CD91360}" type="presParOf" srcId="{BABFB391-21C5-479F-B8BC-700EAB3626D2}" destId="{05124071-C531-47C5-95EE-8887EF5C777D}" srcOrd="1" destOrd="0" presId="urn:microsoft.com/office/officeart/2005/8/layout/chevron2"/>
    <dgm:cxn modelId="{BF1904E6-2DF5-40FB-AB24-D960DE17E5D8}" type="presParOf" srcId="{DDD99AAB-7034-4253-90B8-581BAC1A5FFD}" destId="{03E182E7-B5A9-48E5-B0DA-E77A495F1FA2}" srcOrd="5" destOrd="0" presId="urn:microsoft.com/office/officeart/2005/8/layout/chevron2"/>
    <dgm:cxn modelId="{D70A9234-2546-4B60-BE00-A0AA79988542}" type="presParOf" srcId="{DDD99AAB-7034-4253-90B8-581BAC1A5FFD}" destId="{021EFDFD-55D5-466A-8D3B-142693450550}" srcOrd="6" destOrd="0" presId="urn:microsoft.com/office/officeart/2005/8/layout/chevron2"/>
    <dgm:cxn modelId="{B004C436-64AB-4825-9355-109163F4EAAF}" type="presParOf" srcId="{021EFDFD-55D5-466A-8D3B-142693450550}" destId="{9B603906-7150-4268-916D-33259FFE4A80}" srcOrd="0" destOrd="0" presId="urn:microsoft.com/office/officeart/2005/8/layout/chevron2"/>
    <dgm:cxn modelId="{87D19148-6C2B-46D3-97A0-487100EB7CCC}" type="presParOf" srcId="{021EFDFD-55D5-466A-8D3B-142693450550}" destId="{C4958CAE-DF2C-4E13-9A73-DD464B8BB9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3AF82-880D-4E8F-AADA-158D38BDD1B6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A75B76-2BD4-4A4D-B6ED-D5AD60138D89}">
      <dgm:prSet phldrT="[Текст]" custT="1"/>
      <dgm:spPr/>
      <dgm:t>
        <a:bodyPr/>
        <a:lstStyle/>
        <a:p>
          <a:r>
            <a:rPr lang="ru-RU" sz="2000" dirty="0"/>
            <a:t> </a:t>
          </a:r>
        </a:p>
      </dgm:t>
    </dgm:pt>
    <dgm:pt modelId="{DBAA01D1-4E58-428D-8372-092929DD24D0}" type="parTrans" cxnId="{09D866D3-643B-449B-A162-F237F35DDAD5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E90BF57D-98C4-44DC-856C-5761F79DBD94}" type="sibTrans" cxnId="{09D866D3-643B-449B-A162-F237F35DDAD5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9EB48C2E-F1AB-4B36-AE55-F3F64832C6D6}">
      <dgm:prSet phldrT="[Текст]" custT="1"/>
      <dgm:spPr/>
      <dgm:t>
        <a:bodyPr/>
        <a:lstStyle/>
        <a:p>
          <a:pPr marL="0" indent="0">
            <a:buFont typeface="Wingdings" panose="05000000000000000000" pitchFamily="2" charset="2"/>
            <a:buNone/>
          </a:pPr>
          <a:r>
            <a:rPr lang="ru-RU" sz="2000" dirty="0"/>
            <a:t> </a:t>
          </a:r>
        </a:p>
      </dgm:t>
    </dgm:pt>
    <dgm:pt modelId="{5EB563CC-1530-455B-878F-86B7288AE201}" type="parTrans" cxnId="{26397B6F-2F62-45AE-A71B-62808E892BD3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A9BC571D-B5D9-4203-83AA-E7DA18E6116B}" type="sibTrans" cxnId="{26397B6F-2F62-45AE-A71B-62808E892BD3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E2977547-A903-4426-9EA1-C1DC541858CB}">
      <dgm:prSet phldrT="[Текст]" custT="1"/>
      <dgm:spPr/>
      <dgm:t>
        <a:bodyPr/>
        <a:lstStyle/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solidFill>
              <a:srgbClr val="28578B"/>
            </a:solidFill>
          </a:endParaRPr>
        </a:p>
      </dgm:t>
    </dgm:pt>
    <dgm:pt modelId="{80035580-0007-4DDC-B92C-CB59DF93B729}" type="sibTrans" cxnId="{26585641-BD92-4853-91FB-1A6F5D7F4241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524DD682-DE19-4C2B-AB14-4187D416CF40}" type="parTrans" cxnId="{26585641-BD92-4853-91FB-1A6F5D7F4241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3BCCE3A6-BE05-450F-B60E-03538BB5BDA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Создать условия для функционирования цифровой образовательной платформы</a:t>
          </a:r>
        </a:p>
      </dgm:t>
    </dgm:pt>
    <dgm:pt modelId="{6123CC25-B5B1-4B88-A5EE-4C16426C9E2A}" type="parTrans" cxnId="{0788559C-D5F4-4CC3-9A62-74F101801CDD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A167F15D-0403-4123-85D3-58E470C106F2}" type="sibTrans" cxnId="{0788559C-D5F4-4CC3-9A62-74F101801CDD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0557C4C9-7B40-46A3-9EAC-0C5EDA767BEC}">
      <dgm:prSet phldrT="[Текст]" custT="1"/>
      <dgm:spPr/>
      <dgm:t>
        <a:bodyPr/>
        <a:lstStyle/>
        <a:p>
          <a:pPr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000" dirty="0">
            <a:solidFill>
              <a:srgbClr val="28578B"/>
            </a:solidFill>
          </a:endParaRPr>
        </a:p>
      </dgm:t>
    </dgm:pt>
    <dgm:pt modelId="{9AB7E664-655D-4BCD-A1F1-28F25B149179}" type="parTrans" cxnId="{18267D57-8914-4158-97DD-802DB120A271}">
      <dgm:prSet/>
      <dgm:spPr/>
      <dgm:t>
        <a:bodyPr/>
        <a:lstStyle/>
        <a:p>
          <a:endParaRPr lang="ru-RU">
            <a:solidFill>
              <a:srgbClr val="28578B"/>
            </a:solidFill>
          </a:endParaRPr>
        </a:p>
      </dgm:t>
    </dgm:pt>
    <dgm:pt modelId="{5529AB12-737E-488F-B5A4-490F0B3D0316}" type="sibTrans" cxnId="{18267D57-8914-4158-97DD-802DB120A271}">
      <dgm:prSet/>
      <dgm:spPr/>
      <dgm:t>
        <a:bodyPr/>
        <a:lstStyle/>
        <a:p>
          <a:endParaRPr lang="ru-RU">
            <a:solidFill>
              <a:srgbClr val="28578B"/>
            </a:solidFill>
          </a:endParaRPr>
        </a:p>
      </dgm:t>
    </dgm:pt>
    <dgm:pt modelId="{CDE35813-288F-4DBB-8B37-AC67363DA33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Повысить профессионально-педагогическую компетентность педагогических работников в сфере ИКТ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/>
            <a:t>.</a:t>
          </a:r>
        </a:p>
      </dgm:t>
    </dgm:pt>
    <dgm:pt modelId="{397F85E3-E284-4389-A49A-3056B56CB431}" type="sibTrans" cxnId="{C99822F3-4383-4FFF-B8A9-CC7ED9CA3CE5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0CE0BDCD-4183-4A55-88F0-3548F60ACBF1}" type="parTrans" cxnId="{C99822F3-4383-4FFF-B8A9-CC7ED9CA3CE5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1BE2F200-FDA1-436E-A633-971B6BA0ACA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Обновить информационно-коммуникационную инфраструктуру школы. </a:t>
          </a:r>
          <a:r>
            <a:rPr lang="ru-RU" sz="2000" b="1" dirty="0" err="1">
              <a:solidFill>
                <a:srgbClr val="C00000"/>
              </a:solidFill>
            </a:rPr>
            <a:t>Кванториум</a:t>
          </a:r>
          <a:endParaRPr lang="ru-RU" sz="2000" b="1" dirty="0">
            <a:solidFill>
              <a:srgbClr val="C00000"/>
            </a:solidFill>
          </a:endParaRPr>
        </a:p>
      </dgm:t>
    </dgm:pt>
    <dgm:pt modelId="{4CAC74FA-5780-4944-A2A1-2E5A1C071938}" type="sibTrans" cxnId="{3AA0E82D-7ED1-4CB0-89CD-3A61B338472B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C4370A63-D7DE-4F38-9C3E-501280382AFB}" type="parTrans" cxnId="{3AA0E82D-7ED1-4CB0-89CD-3A61B338472B}">
      <dgm:prSet/>
      <dgm:spPr/>
      <dgm:t>
        <a:bodyPr/>
        <a:lstStyle/>
        <a:p>
          <a:endParaRPr lang="ru-RU" sz="2000">
            <a:solidFill>
              <a:srgbClr val="28578B"/>
            </a:solidFill>
          </a:endParaRPr>
        </a:p>
      </dgm:t>
    </dgm:pt>
    <dgm:pt modelId="{593BAE72-B3AF-4AA1-B9E6-81E68BCAA587}" type="pres">
      <dgm:prSet presAssocID="{0AB3AF82-880D-4E8F-AADA-158D38BDD1B6}" presName="linearFlow" presStyleCnt="0">
        <dgm:presLayoutVars>
          <dgm:dir/>
          <dgm:animLvl val="lvl"/>
          <dgm:resizeHandles val="exact"/>
        </dgm:presLayoutVars>
      </dgm:prSet>
      <dgm:spPr/>
    </dgm:pt>
    <dgm:pt modelId="{C2408FE1-FE43-4EAD-8F09-701C4048AF41}" type="pres">
      <dgm:prSet presAssocID="{C5A75B76-2BD4-4A4D-B6ED-D5AD60138D89}" presName="composite" presStyleCnt="0"/>
      <dgm:spPr/>
    </dgm:pt>
    <dgm:pt modelId="{DC687006-EBFE-421C-B6B1-9F5A2FB814CE}" type="pres">
      <dgm:prSet presAssocID="{C5A75B76-2BD4-4A4D-B6ED-D5AD60138D8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B0F6D62-7AA5-46BC-85CC-3A4E732CBFF7}" type="pres">
      <dgm:prSet presAssocID="{C5A75B76-2BD4-4A4D-B6ED-D5AD60138D89}" presName="descendantText" presStyleLbl="alignAcc1" presStyleIdx="0" presStyleCnt="3">
        <dgm:presLayoutVars>
          <dgm:bulletEnabled val="1"/>
        </dgm:presLayoutVars>
      </dgm:prSet>
      <dgm:spPr/>
    </dgm:pt>
    <dgm:pt modelId="{F7300885-4CFF-471C-A090-86D4229488A7}" type="pres">
      <dgm:prSet presAssocID="{E90BF57D-98C4-44DC-856C-5761F79DBD94}" presName="sp" presStyleCnt="0"/>
      <dgm:spPr/>
    </dgm:pt>
    <dgm:pt modelId="{20256455-3A2E-4FF1-BA77-BA0A9C02B3CB}" type="pres">
      <dgm:prSet presAssocID="{E2977547-A903-4426-9EA1-C1DC541858CB}" presName="composite" presStyleCnt="0"/>
      <dgm:spPr/>
    </dgm:pt>
    <dgm:pt modelId="{C219E536-B5E8-4D2F-B664-04E693EC9517}" type="pres">
      <dgm:prSet presAssocID="{E2977547-A903-4426-9EA1-C1DC541858C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C7C6BC5-831F-48F8-A49D-943ABD8D4D7C}" type="pres">
      <dgm:prSet presAssocID="{E2977547-A903-4426-9EA1-C1DC541858CB}" presName="descendantText" presStyleLbl="alignAcc1" presStyleIdx="1" presStyleCnt="3" custScaleY="94028">
        <dgm:presLayoutVars>
          <dgm:bulletEnabled val="1"/>
        </dgm:presLayoutVars>
      </dgm:prSet>
      <dgm:spPr/>
    </dgm:pt>
    <dgm:pt modelId="{ADDD518E-9C42-4045-8346-A40EFFE8E204}" type="pres">
      <dgm:prSet presAssocID="{80035580-0007-4DDC-B92C-CB59DF93B729}" presName="sp" presStyleCnt="0"/>
      <dgm:spPr/>
    </dgm:pt>
    <dgm:pt modelId="{0044DA40-51F9-4D05-8705-F7662D65CEC5}" type="pres">
      <dgm:prSet presAssocID="{9EB48C2E-F1AB-4B36-AE55-F3F64832C6D6}" presName="composite" presStyleCnt="0"/>
      <dgm:spPr/>
    </dgm:pt>
    <dgm:pt modelId="{1A68393A-28FE-469C-9866-7337A27A4C39}" type="pres">
      <dgm:prSet presAssocID="{9EB48C2E-F1AB-4B36-AE55-F3F64832C6D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99CF1C9-D5DC-499E-82C6-388F6DBF2441}" type="pres">
      <dgm:prSet presAssocID="{9EB48C2E-F1AB-4B36-AE55-F3F64832C6D6}" presName="descendantText" presStyleLbl="alignAcc1" presStyleIdx="2" presStyleCnt="3" custLinFactNeighborX="0" custLinFactNeighborY="-6221">
        <dgm:presLayoutVars>
          <dgm:bulletEnabled val="1"/>
        </dgm:presLayoutVars>
      </dgm:prSet>
      <dgm:spPr/>
    </dgm:pt>
  </dgm:ptLst>
  <dgm:cxnLst>
    <dgm:cxn modelId="{3AA0E82D-7ED1-4CB0-89CD-3A61B338472B}" srcId="{C5A75B76-2BD4-4A4D-B6ED-D5AD60138D89}" destId="{1BE2F200-FDA1-436E-A633-971B6BA0ACA3}" srcOrd="0" destOrd="0" parTransId="{C4370A63-D7DE-4F38-9C3E-501280382AFB}" sibTransId="{4CAC74FA-5780-4944-A2A1-2E5A1C071938}"/>
    <dgm:cxn modelId="{BB30153D-93CA-4A2E-B119-119AA1D6E2F7}" type="presOf" srcId="{C5A75B76-2BD4-4A4D-B6ED-D5AD60138D89}" destId="{DC687006-EBFE-421C-B6B1-9F5A2FB814CE}" srcOrd="0" destOrd="0" presId="urn:microsoft.com/office/officeart/2005/8/layout/chevron2"/>
    <dgm:cxn modelId="{F5F3623D-3861-430E-B190-BAD0E3449B4F}" type="presOf" srcId="{CDE35813-288F-4DBB-8B37-AC67363DA335}" destId="{3C7C6BC5-831F-48F8-A49D-943ABD8D4D7C}" srcOrd="0" destOrd="1" presId="urn:microsoft.com/office/officeart/2005/8/layout/chevron2"/>
    <dgm:cxn modelId="{26585641-BD92-4853-91FB-1A6F5D7F4241}" srcId="{0AB3AF82-880D-4E8F-AADA-158D38BDD1B6}" destId="{E2977547-A903-4426-9EA1-C1DC541858CB}" srcOrd="1" destOrd="0" parTransId="{524DD682-DE19-4C2B-AB14-4187D416CF40}" sibTransId="{80035580-0007-4DDC-B92C-CB59DF93B729}"/>
    <dgm:cxn modelId="{39229569-20F2-4D50-A4CB-C44A51C416CE}" type="presOf" srcId="{0557C4C9-7B40-46A3-9EAC-0C5EDA767BEC}" destId="{3C7C6BC5-831F-48F8-A49D-943ABD8D4D7C}" srcOrd="0" destOrd="0" presId="urn:microsoft.com/office/officeart/2005/8/layout/chevron2"/>
    <dgm:cxn modelId="{26397B6F-2F62-45AE-A71B-62808E892BD3}" srcId="{0AB3AF82-880D-4E8F-AADA-158D38BDD1B6}" destId="{9EB48C2E-F1AB-4B36-AE55-F3F64832C6D6}" srcOrd="2" destOrd="0" parTransId="{5EB563CC-1530-455B-878F-86B7288AE201}" sibTransId="{A9BC571D-B5D9-4203-83AA-E7DA18E6116B}"/>
    <dgm:cxn modelId="{18267D57-8914-4158-97DD-802DB120A271}" srcId="{E2977547-A903-4426-9EA1-C1DC541858CB}" destId="{0557C4C9-7B40-46A3-9EAC-0C5EDA767BEC}" srcOrd="0" destOrd="0" parTransId="{9AB7E664-655D-4BCD-A1F1-28F25B149179}" sibTransId="{5529AB12-737E-488F-B5A4-490F0B3D0316}"/>
    <dgm:cxn modelId="{9BE4895A-EC41-43DD-834E-A19E1AFAEF78}" type="presOf" srcId="{E2977547-A903-4426-9EA1-C1DC541858CB}" destId="{C219E536-B5E8-4D2F-B664-04E693EC9517}" srcOrd="0" destOrd="0" presId="urn:microsoft.com/office/officeart/2005/8/layout/chevron2"/>
    <dgm:cxn modelId="{07B39987-1EE1-4895-BB64-B0E546FFBD6E}" type="presOf" srcId="{9EB48C2E-F1AB-4B36-AE55-F3F64832C6D6}" destId="{1A68393A-28FE-469C-9866-7337A27A4C39}" srcOrd="0" destOrd="0" presId="urn:microsoft.com/office/officeart/2005/8/layout/chevron2"/>
    <dgm:cxn modelId="{0788559C-D5F4-4CC3-9A62-74F101801CDD}" srcId="{9EB48C2E-F1AB-4B36-AE55-F3F64832C6D6}" destId="{3BCCE3A6-BE05-450F-B60E-03538BB5BDA9}" srcOrd="0" destOrd="0" parTransId="{6123CC25-B5B1-4B88-A5EE-4C16426C9E2A}" sibTransId="{A167F15D-0403-4123-85D3-58E470C106F2}"/>
    <dgm:cxn modelId="{C9C0E0C8-3ED0-4833-9C73-05A5D8ABCD6D}" type="presOf" srcId="{3BCCE3A6-BE05-450F-B60E-03538BB5BDA9}" destId="{699CF1C9-D5DC-499E-82C6-388F6DBF2441}" srcOrd="0" destOrd="0" presId="urn:microsoft.com/office/officeart/2005/8/layout/chevron2"/>
    <dgm:cxn modelId="{09D866D3-643B-449B-A162-F237F35DDAD5}" srcId="{0AB3AF82-880D-4E8F-AADA-158D38BDD1B6}" destId="{C5A75B76-2BD4-4A4D-B6ED-D5AD60138D89}" srcOrd="0" destOrd="0" parTransId="{DBAA01D1-4E58-428D-8372-092929DD24D0}" sibTransId="{E90BF57D-98C4-44DC-856C-5761F79DBD94}"/>
    <dgm:cxn modelId="{4228EBDF-1005-467E-BED9-0A6C4342B0AE}" type="presOf" srcId="{1BE2F200-FDA1-436E-A633-971B6BA0ACA3}" destId="{6B0F6D62-7AA5-46BC-85CC-3A4E732CBFF7}" srcOrd="0" destOrd="0" presId="urn:microsoft.com/office/officeart/2005/8/layout/chevron2"/>
    <dgm:cxn modelId="{C99822F3-4383-4FFF-B8A9-CC7ED9CA3CE5}" srcId="{E2977547-A903-4426-9EA1-C1DC541858CB}" destId="{CDE35813-288F-4DBB-8B37-AC67363DA335}" srcOrd="1" destOrd="0" parTransId="{0CE0BDCD-4183-4A55-88F0-3548F60ACBF1}" sibTransId="{397F85E3-E284-4389-A49A-3056B56CB431}"/>
    <dgm:cxn modelId="{DC05E6FE-3285-4246-9176-56374A1B7571}" type="presOf" srcId="{0AB3AF82-880D-4E8F-AADA-158D38BDD1B6}" destId="{593BAE72-B3AF-4AA1-B9E6-81E68BCAA587}" srcOrd="0" destOrd="0" presId="urn:microsoft.com/office/officeart/2005/8/layout/chevron2"/>
    <dgm:cxn modelId="{819763AD-8AD9-491E-8A50-F8B3D56DA748}" type="presParOf" srcId="{593BAE72-B3AF-4AA1-B9E6-81E68BCAA587}" destId="{C2408FE1-FE43-4EAD-8F09-701C4048AF41}" srcOrd="0" destOrd="0" presId="urn:microsoft.com/office/officeart/2005/8/layout/chevron2"/>
    <dgm:cxn modelId="{233C7B1A-D2C0-4720-A334-C873D7EC8322}" type="presParOf" srcId="{C2408FE1-FE43-4EAD-8F09-701C4048AF41}" destId="{DC687006-EBFE-421C-B6B1-9F5A2FB814CE}" srcOrd="0" destOrd="0" presId="urn:microsoft.com/office/officeart/2005/8/layout/chevron2"/>
    <dgm:cxn modelId="{9F33892C-B0EE-49E8-AFF5-3CA4335063F8}" type="presParOf" srcId="{C2408FE1-FE43-4EAD-8F09-701C4048AF41}" destId="{6B0F6D62-7AA5-46BC-85CC-3A4E732CBFF7}" srcOrd="1" destOrd="0" presId="urn:microsoft.com/office/officeart/2005/8/layout/chevron2"/>
    <dgm:cxn modelId="{60E6C66B-DEB4-4835-9963-91D3CDDE69A2}" type="presParOf" srcId="{593BAE72-B3AF-4AA1-B9E6-81E68BCAA587}" destId="{F7300885-4CFF-471C-A090-86D4229488A7}" srcOrd="1" destOrd="0" presId="urn:microsoft.com/office/officeart/2005/8/layout/chevron2"/>
    <dgm:cxn modelId="{94EB8BE1-FEDE-42E7-A62E-F9A54A555EF2}" type="presParOf" srcId="{593BAE72-B3AF-4AA1-B9E6-81E68BCAA587}" destId="{20256455-3A2E-4FF1-BA77-BA0A9C02B3CB}" srcOrd="2" destOrd="0" presId="urn:microsoft.com/office/officeart/2005/8/layout/chevron2"/>
    <dgm:cxn modelId="{91A1344A-3087-4AB5-98A7-CDF1C159FD01}" type="presParOf" srcId="{20256455-3A2E-4FF1-BA77-BA0A9C02B3CB}" destId="{C219E536-B5E8-4D2F-B664-04E693EC9517}" srcOrd="0" destOrd="0" presId="urn:microsoft.com/office/officeart/2005/8/layout/chevron2"/>
    <dgm:cxn modelId="{687E60DD-0992-4893-B756-AC49B88A4C6F}" type="presParOf" srcId="{20256455-3A2E-4FF1-BA77-BA0A9C02B3CB}" destId="{3C7C6BC5-831F-48F8-A49D-943ABD8D4D7C}" srcOrd="1" destOrd="0" presId="urn:microsoft.com/office/officeart/2005/8/layout/chevron2"/>
    <dgm:cxn modelId="{563A46CD-22E3-4189-93DA-2308CEA1282D}" type="presParOf" srcId="{593BAE72-B3AF-4AA1-B9E6-81E68BCAA587}" destId="{ADDD518E-9C42-4045-8346-A40EFFE8E204}" srcOrd="3" destOrd="0" presId="urn:microsoft.com/office/officeart/2005/8/layout/chevron2"/>
    <dgm:cxn modelId="{50EB8B35-6D88-440F-9347-4E3E8425A2E1}" type="presParOf" srcId="{593BAE72-B3AF-4AA1-B9E6-81E68BCAA587}" destId="{0044DA40-51F9-4D05-8705-F7662D65CEC5}" srcOrd="4" destOrd="0" presId="urn:microsoft.com/office/officeart/2005/8/layout/chevron2"/>
    <dgm:cxn modelId="{2251E49F-ADA3-4DF4-9693-C22A8664B046}" type="presParOf" srcId="{0044DA40-51F9-4D05-8705-F7662D65CEC5}" destId="{1A68393A-28FE-469C-9866-7337A27A4C39}" srcOrd="0" destOrd="0" presId="urn:microsoft.com/office/officeart/2005/8/layout/chevron2"/>
    <dgm:cxn modelId="{043F8CEC-A6AF-4700-ABEC-4C8429C834FA}" type="presParOf" srcId="{0044DA40-51F9-4D05-8705-F7662D65CEC5}" destId="{699CF1C9-D5DC-499E-82C6-388F6DBF24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573CB-1BD6-4B7A-BC46-782D6A21B565}">
      <dsp:nvSpPr>
        <dsp:cNvPr id="0" name=""/>
        <dsp:cNvSpPr/>
      </dsp:nvSpPr>
      <dsp:spPr>
        <a:xfrm rot="5400000">
          <a:off x="-150961" y="278606"/>
          <a:ext cx="1006413" cy="70448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i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2" y="479889"/>
        <a:ext cx="704489" cy="301924"/>
      </dsp:txXfrm>
    </dsp:sp>
    <dsp:sp modelId="{E987EB6D-AE22-45C2-93E9-8871E2B56BDB}">
      <dsp:nvSpPr>
        <dsp:cNvPr id="0" name=""/>
        <dsp:cNvSpPr/>
      </dsp:nvSpPr>
      <dsp:spPr>
        <a:xfrm rot="5400000">
          <a:off x="4109335" y="-3402066"/>
          <a:ext cx="899620" cy="7709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i="1" kern="1200" dirty="0">
              <a:solidFill>
                <a:schemeClr val="tx2">
                  <a:lumMod val="75000"/>
                </a:schemeClr>
              </a:solidFill>
            </a:rPr>
            <a:t>КАЧЕСТВО ВОСПИТАНИЯ, ОБРАЗОВАНИЯ И РАЗВИТИЯ РЕБЕНКА</a:t>
          </a:r>
        </a:p>
      </dsp:txBody>
      <dsp:txXfrm rot="-5400000">
        <a:off x="704489" y="46696"/>
        <a:ext cx="7665397" cy="811788"/>
      </dsp:txXfrm>
    </dsp:sp>
    <dsp:sp modelId="{27DF328D-C2C9-46DF-AE25-AEC5736A809C}">
      <dsp:nvSpPr>
        <dsp:cNvPr id="0" name=""/>
        <dsp:cNvSpPr/>
      </dsp:nvSpPr>
      <dsp:spPr>
        <a:xfrm rot="5400000">
          <a:off x="-150961" y="1140255"/>
          <a:ext cx="1006413" cy="70448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341538"/>
        <a:ext cx="704489" cy="301924"/>
      </dsp:txXfrm>
    </dsp:sp>
    <dsp:sp modelId="{0FED8A5D-CFE9-47AB-9A26-9D26105463CA}">
      <dsp:nvSpPr>
        <dsp:cNvPr id="0" name=""/>
        <dsp:cNvSpPr/>
      </dsp:nvSpPr>
      <dsp:spPr>
        <a:xfrm rot="5400000">
          <a:off x="4163448" y="-2452733"/>
          <a:ext cx="654168" cy="7709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i="1" kern="1200" dirty="0">
              <a:solidFill>
                <a:schemeClr val="tx2">
                  <a:lumMod val="75000"/>
                </a:schemeClr>
              </a:solidFill>
            </a:rPr>
            <a:t>ПРОФЕССИОНАЛЬНЫЙ</a:t>
          </a:r>
          <a:r>
            <a:rPr lang="ru-RU" sz="2800" b="1" i="1" kern="1200" baseline="0" dirty="0">
              <a:solidFill>
                <a:schemeClr val="tx2">
                  <a:lumMod val="75000"/>
                </a:schemeClr>
              </a:solidFill>
            </a:rPr>
            <a:t> СТАНДАРТ УЧИТЕЛЯ</a:t>
          </a:r>
          <a:endParaRPr lang="ru-RU" sz="2800" b="1" i="1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635876" y="1106773"/>
        <a:ext cx="7677379" cy="590300"/>
      </dsp:txXfrm>
    </dsp:sp>
    <dsp:sp modelId="{5993B1A6-A24E-4181-95FD-A6F58F5EA300}">
      <dsp:nvSpPr>
        <dsp:cNvPr id="0" name=""/>
        <dsp:cNvSpPr/>
      </dsp:nvSpPr>
      <dsp:spPr>
        <a:xfrm rot="5400000">
          <a:off x="-150961" y="2001904"/>
          <a:ext cx="1006413" cy="70448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203187"/>
        <a:ext cx="704489" cy="301924"/>
      </dsp:txXfrm>
    </dsp:sp>
    <dsp:sp modelId="{05124071-C531-47C5-95EE-8887EF5C777D}">
      <dsp:nvSpPr>
        <dsp:cNvPr id="0" name=""/>
        <dsp:cNvSpPr/>
      </dsp:nvSpPr>
      <dsp:spPr>
        <a:xfrm rot="5400000">
          <a:off x="4232061" y="-1676630"/>
          <a:ext cx="654168" cy="7709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i="1" kern="1200" dirty="0">
              <a:solidFill>
                <a:schemeClr val="tx2">
                  <a:lumMod val="75000"/>
                </a:schemeClr>
              </a:solidFill>
            </a:rPr>
            <a:t>КОМФОРТНАЯ СРЕДА</a:t>
          </a:r>
        </a:p>
      </dsp:txBody>
      <dsp:txXfrm rot="-5400000">
        <a:off x="704489" y="1882876"/>
        <a:ext cx="7677379" cy="590300"/>
      </dsp:txXfrm>
    </dsp:sp>
    <dsp:sp modelId="{9B603906-7150-4268-916D-33259FFE4A80}">
      <dsp:nvSpPr>
        <dsp:cNvPr id="0" name=""/>
        <dsp:cNvSpPr/>
      </dsp:nvSpPr>
      <dsp:spPr>
        <a:xfrm rot="5400000">
          <a:off x="-150961" y="2863553"/>
          <a:ext cx="1006413" cy="70448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b="1" i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064836"/>
        <a:ext cx="704489" cy="301924"/>
      </dsp:txXfrm>
    </dsp:sp>
    <dsp:sp modelId="{C4958CAE-DF2C-4E13-9A73-DD464B8BB96B}">
      <dsp:nvSpPr>
        <dsp:cNvPr id="0" name=""/>
        <dsp:cNvSpPr/>
      </dsp:nvSpPr>
      <dsp:spPr>
        <a:xfrm rot="5400000">
          <a:off x="4232061" y="-814981"/>
          <a:ext cx="654168" cy="7709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i="1" kern="1200" dirty="0">
              <a:solidFill>
                <a:schemeClr val="tx2">
                  <a:lumMod val="75000"/>
                </a:schemeClr>
              </a:solidFill>
            </a:rPr>
            <a:t>ДИСЦИПЛИНА И БЕЗОПАСНОСТЬ</a:t>
          </a:r>
        </a:p>
      </dsp:txBody>
      <dsp:txXfrm rot="-5400000">
        <a:off x="704489" y="2744525"/>
        <a:ext cx="7677379" cy="590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87006-EBFE-421C-B6B1-9F5A2FB814CE}">
      <dsp:nvSpPr>
        <dsp:cNvPr id="0" name=""/>
        <dsp:cNvSpPr/>
      </dsp:nvSpPr>
      <dsp:spPr>
        <a:xfrm rot="5400000">
          <a:off x="-234702" y="237737"/>
          <a:ext cx="1564686" cy="109528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</a:p>
      </dsp:txBody>
      <dsp:txXfrm rot="-5400000">
        <a:off x="1" y="550674"/>
        <a:ext cx="1095280" cy="469406"/>
      </dsp:txXfrm>
    </dsp:sp>
    <dsp:sp modelId="{6B0F6D62-7AA5-46BC-85CC-3A4E732CBFF7}">
      <dsp:nvSpPr>
        <dsp:cNvPr id="0" name=""/>
        <dsp:cNvSpPr/>
      </dsp:nvSpPr>
      <dsp:spPr>
        <a:xfrm rot="5400000">
          <a:off x="4461684" y="-3363369"/>
          <a:ext cx="1017046" cy="7749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Обновить информационно-коммуникационную инфраструктуру школы. </a:t>
          </a:r>
          <a:r>
            <a:rPr lang="ru-RU" sz="2000" b="1" kern="1200" dirty="0" err="1">
              <a:solidFill>
                <a:srgbClr val="C00000"/>
              </a:solidFill>
            </a:rPr>
            <a:t>Кванториум</a:t>
          </a:r>
          <a:endParaRPr lang="ru-RU" sz="2000" b="1" kern="1200" dirty="0">
            <a:solidFill>
              <a:srgbClr val="C00000"/>
            </a:solidFill>
          </a:endParaRPr>
        </a:p>
      </dsp:txBody>
      <dsp:txXfrm rot="-5400000">
        <a:off x="1095280" y="52683"/>
        <a:ext cx="7700206" cy="917750"/>
      </dsp:txXfrm>
    </dsp:sp>
    <dsp:sp modelId="{C219E536-B5E8-4D2F-B664-04E693EC9517}">
      <dsp:nvSpPr>
        <dsp:cNvPr id="0" name=""/>
        <dsp:cNvSpPr/>
      </dsp:nvSpPr>
      <dsp:spPr>
        <a:xfrm rot="5400000">
          <a:off x="-234702" y="1608011"/>
          <a:ext cx="1564686" cy="1095280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0" indent="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>
            <a:solidFill>
              <a:srgbClr val="28578B"/>
            </a:solidFill>
          </a:endParaRPr>
        </a:p>
      </dsp:txBody>
      <dsp:txXfrm rot="-5400000">
        <a:off x="1" y="1920948"/>
        <a:ext cx="1095280" cy="469406"/>
      </dsp:txXfrm>
    </dsp:sp>
    <dsp:sp modelId="{3C7C6BC5-831F-48F8-A49D-943ABD8D4D7C}">
      <dsp:nvSpPr>
        <dsp:cNvPr id="0" name=""/>
        <dsp:cNvSpPr/>
      </dsp:nvSpPr>
      <dsp:spPr>
        <a:xfrm rot="5400000">
          <a:off x="4492053" y="-1993095"/>
          <a:ext cx="956308" cy="7749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>
            <a:solidFill>
              <a:srgbClr val="28578B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Повысить профессионально-педагогическую компетентность педагогических работников в сфере ИКТ</a:t>
          </a:r>
        </a:p>
        <a:p>
          <a:pPr lvl="1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kern="1200" dirty="0"/>
            <a:t>.</a:t>
          </a:r>
        </a:p>
      </dsp:txBody>
      <dsp:txXfrm rot="-5400000">
        <a:off x="1095281" y="1450360"/>
        <a:ext cx="7703171" cy="862942"/>
      </dsp:txXfrm>
    </dsp:sp>
    <dsp:sp modelId="{1A68393A-28FE-469C-9866-7337A27A4C39}">
      <dsp:nvSpPr>
        <dsp:cNvPr id="0" name=""/>
        <dsp:cNvSpPr/>
      </dsp:nvSpPr>
      <dsp:spPr>
        <a:xfrm rot="5400000">
          <a:off x="-234702" y="2978285"/>
          <a:ext cx="1564686" cy="1095280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/>
            <a:t> </a:t>
          </a:r>
        </a:p>
      </dsp:txBody>
      <dsp:txXfrm rot="-5400000">
        <a:off x="1" y="3291222"/>
        <a:ext cx="1095280" cy="469406"/>
      </dsp:txXfrm>
    </dsp:sp>
    <dsp:sp modelId="{699CF1C9-D5DC-499E-82C6-388F6DBF2441}">
      <dsp:nvSpPr>
        <dsp:cNvPr id="0" name=""/>
        <dsp:cNvSpPr/>
      </dsp:nvSpPr>
      <dsp:spPr>
        <a:xfrm rot="5400000">
          <a:off x="4461684" y="-686091"/>
          <a:ext cx="1017046" cy="7749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Создать условия для функционирования цифровой образовательной платформы</a:t>
          </a:r>
        </a:p>
      </dsp:txBody>
      <dsp:txXfrm rot="-5400000">
        <a:off x="1095280" y="2729961"/>
        <a:ext cx="7700206" cy="91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0946-9E56-4785-BB87-86B87BFC968A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30E01-7C3A-4D67-8AC8-25BD04C3F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6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30E01-7C3A-4D67-8AC8-25BD04C3F1B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5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55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4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8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7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2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79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8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4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00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2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D4E7C-8FFB-44BB-88CF-D4BE79072310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9774F-1A68-427B-AE99-3FCB75B27312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0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0F91-7168-416B-ACB0-12E0460825C2}" type="datetimeFigureOut">
              <a:rPr lang="ru-RU" smtClean="0"/>
              <a:pPr/>
              <a:t>пт 31.10.25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06B4-D3E4-4238-8B2E-7D2233058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90F91-7168-416B-ACB0-12E0460825C2}" type="datetimeFigureOut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пт 31.10.25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706B4-D3E4-4238-8B2E-7D22330586E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Стенд 12 школы Шаг новый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79655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57818" y="5715016"/>
            <a:ext cx="2947982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214686"/>
            <a:ext cx="3929090" cy="221457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586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27773" cy="1301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633"/>
            <a:ext cx="1234480" cy="115212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41376" y="274638"/>
            <a:ext cx="6645424" cy="778098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Профстандарт</a:t>
            </a:r>
            <a:r>
              <a:rPr lang="ru-RU" b="1" dirty="0">
                <a:solidFill>
                  <a:schemeClr val="bg1"/>
                </a:solidFill>
              </a:rPr>
              <a:t> учителя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err="1"/>
              <a:t>Профстандарт</a:t>
            </a:r>
            <a:r>
              <a:rPr lang="ru-RU" sz="4400" dirty="0"/>
              <a:t> педагога — это </a:t>
            </a:r>
            <a:r>
              <a:rPr lang="ru-RU" sz="4400" b="1" dirty="0">
                <a:solidFill>
                  <a:srgbClr val="C00000"/>
                </a:solidFill>
              </a:rPr>
              <a:t>перечень требований, необходимых педагогу для качественного выполнения возложенных на него обязанностей</a:t>
            </a:r>
            <a:r>
              <a:rPr lang="ru-RU" sz="4400" dirty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4400" dirty="0"/>
              <a:t>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Профстандарт</a:t>
            </a:r>
            <a:r>
              <a:rPr lang="ru-RU" b="1" dirty="0">
                <a:solidFill>
                  <a:srgbClr val="C00000"/>
                </a:solidFill>
              </a:rPr>
              <a:t> учителя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039561"/>
              </p:ext>
            </p:extLst>
          </p:nvPr>
        </p:nvGraphicFramePr>
        <p:xfrm>
          <a:off x="251520" y="908720"/>
          <a:ext cx="8784976" cy="601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1551294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3705281362"/>
                    </a:ext>
                  </a:extLst>
                </a:gridCol>
              </a:tblGrid>
              <a:tr h="508888">
                <a:tc>
                  <a:txBody>
                    <a:bodyPr/>
                    <a:lstStyle/>
                    <a:p>
                      <a:r>
                        <a:rPr lang="ru-RU" sz="2000" dirty="0"/>
                        <a:t>Компетентность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Пояснение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04630"/>
                  </a:ext>
                </a:extLst>
              </a:tr>
              <a:tr h="2857606"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rgbClr val="555555"/>
                          </a:solidFill>
                          <a:effectLst/>
                          <a:latin typeface="PT Sans"/>
                        </a:rPr>
                        <a:t>Глубоких знаний по предмету.</a:t>
                      </a:r>
                      <a:br>
                        <a:rPr lang="ru-RU" sz="2800" dirty="0"/>
                      </a:b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rgbClr val="555555"/>
                          </a:solidFill>
                          <a:effectLst/>
                          <a:latin typeface="PT Sans"/>
                        </a:rPr>
                        <a:t>Даже если вы читаете математику исключительно в 5 и 6 классах, необходимо в идеале владеть всей школьной программой, включая темы старшей школы.</a:t>
                      </a:r>
                      <a:br>
                        <a:rPr lang="ru-RU" sz="2800" dirty="0"/>
                      </a:b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906570"/>
                  </a:ext>
                </a:extLst>
              </a:tr>
              <a:tr h="2466153"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rgbClr val="555555"/>
                          </a:solidFill>
                          <a:effectLst/>
                          <a:latin typeface="PT Sans"/>
                        </a:rPr>
                        <a:t>Базовых знаний в смежных областях и других предметах.</a:t>
                      </a:r>
                      <a:br>
                        <a:rPr lang="ru-RU" sz="2800" dirty="0"/>
                      </a:b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rgbClr val="555555"/>
                          </a:solidFill>
                          <a:effectLst/>
                          <a:latin typeface="PT Sans"/>
                        </a:rPr>
                        <a:t>Необходимое условие для проведения интегрированных уроков, ставку на которые делает новый стандарт обучения.</a:t>
                      </a:r>
                      <a:br>
                        <a:rPr lang="ru-RU" sz="2800" dirty="0"/>
                      </a:b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7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21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52223"/>
              </p:ext>
            </p:extLst>
          </p:nvPr>
        </p:nvGraphicFramePr>
        <p:xfrm>
          <a:off x="107504" y="1"/>
          <a:ext cx="903649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288">
                  <a:extLst>
                    <a:ext uri="{9D8B030D-6E8A-4147-A177-3AD203B41FA5}">
                      <a16:colId xmlns:a16="http://schemas.microsoft.com/office/drawing/2014/main" val="3079457782"/>
                    </a:ext>
                  </a:extLst>
                </a:gridCol>
                <a:gridCol w="5771208">
                  <a:extLst>
                    <a:ext uri="{9D8B030D-6E8A-4147-A177-3AD203B41FA5}">
                      <a16:colId xmlns:a16="http://schemas.microsoft.com/office/drawing/2014/main" val="149905276"/>
                    </a:ext>
                  </a:extLst>
                </a:gridCol>
              </a:tblGrid>
              <a:tr h="2413664">
                <a:tc>
                  <a:txBody>
                    <a:bodyPr/>
                    <a:lstStyle/>
                    <a:p>
                      <a:r>
                        <a:rPr lang="ru-RU" sz="3600" b="0" i="0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Компетентности в сфере IT-технологий.</a:t>
                      </a:r>
                      <a:br>
                        <a:rPr lang="ru-RU" sz="3600" dirty="0">
                          <a:solidFill>
                            <a:schemeClr val="bg1"/>
                          </a:solidFill>
                        </a:rPr>
                      </a:b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i="0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Использование на уроках мультимедийных презентаций, видео-роликов, виртуальных сред и различных компьютерных программ уже давно стало нормой и неотъемлемой частью образовательного процесса.</a:t>
                      </a:r>
                      <a:br>
                        <a:rPr lang="ru-RU" sz="3600" dirty="0">
                          <a:solidFill>
                            <a:schemeClr val="bg1"/>
                          </a:solidFill>
                        </a:rPr>
                      </a:b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1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24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65380"/>
              </p:ext>
            </p:extLst>
          </p:nvPr>
        </p:nvGraphicFramePr>
        <p:xfrm>
          <a:off x="107504" y="1"/>
          <a:ext cx="903649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079457782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val="149905276"/>
                    </a:ext>
                  </a:extLst>
                </a:gridCol>
              </a:tblGrid>
              <a:tr h="4327704">
                <a:tc>
                  <a:txBody>
                    <a:bodyPr/>
                    <a:lstStyle/>
                    <a:p>
                      <a:r>
                        <a:rPr lang="ru-RU" sz="3200" b="0" i="0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Понимания психических и физиологических процессов, протекающих в организме детей разных возрастных групп.</a:t>
                      </a:r>
                      <a:br>
                        <a:rPr lang="ru-RU" sz="3200" dirty="0">
                          <a:solidFill>
                            <a:schemeClr val="bg1"/>
                          </a:solidFill>
                        </a:rPr>
                      </a:b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i="0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Важным аспектом для современного учителя будет готовность к тому, что в классе может оказаться ученик с особыми потребностями.</a:t>
                      </a:r>
                    </a:p>
                    <a:p>
                      <a:r>
                        <a:rPr lang="ru-RU" sz="3200" b="0" i="0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100 % прошли КПК по работе с детьми ОВЗ</a:t>
                      </a:r>
                      <a:br>
                        <a:rPr lang="ru-RU" sz="3200" dirty="0">
                          <a:solidFill>
                            <a:schemeClr val="bg1"/>
                          </a:solidFill>
                        </a:rPr>
                      </a:b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5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10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74044"/>
              </p:ext>
            </p:extLst>
          </p:nvPr>
        </p:nvGraphicFramePr>
        <p:xfrm>
          <a:off x="323528" y="-23224"/>
          <a:ext cx="8640960" cy="1030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55878516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856689072"/>
                    </a:ext>
                  </a:extLst>
                </a:gridCol>
              </a:tblGrid>
              <a:tr h="3668248"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Понимания психических и физиологических процессов, протекающих в организме детей разных возрастных групп.</a:t>
                      </a:r>
                      <a:br>
                        <a:rPr lang="ru-RU" sz="2800" dirty="0">
                          <a:solidFill>
                            <a:schemeClr val="bg1"/>
                          </a:solidFill>
                        </a:rPr>
                      </a:b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Важным аспектом для современного учителя будет готовность к тому, что в классе может оказаться ученик с особыми потребностями.</a:t>
                      </a:r>
                    </a:p>
                    <a:p>
                      <a:r>
                        <a:rPr lang="ru-RU" sz="2800" b="0" i="0" dirty="0">
                          <a:solidFill>
                            <a:schemeClr val="bg1"/>
                          </a:solidFill>
                          <a:effectLst/>
                          <a:latin typeface="PT Sans"/>
                        </a:rPr>
                        <a:t>100 % прошли КПК по работе с детьми ОВЗ</a:t>
                      </a:r>
                      <a:br>
                        <a:rPr lang="ru-RU" sz="2800" dirty="0">
                          <a:solidFill>
                            <a:schemeClr val="bg1"/>
                          </a:solidFill>
                        </a:rPr>
                      </a:b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67002"/>
                  </a:ext>
                </a:extLst>
              </a:tr>
              <a:tr h="6376025"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r>
                        <a:rPr lang="ru-RU" sz="2800" dirty="0"/>
                        <a:t>     Умение работать в команде</a:t>
                      </a:r>
                    </a:p>
                    <a:p>
                      <a:endParaRPr lang="ru-RU" sz="2800" dirty="0"/>
                    </a:p>
                    <a:p>
                      <a:endParaRPr lang="ru-RU" sz="2800" dirty="0"/>
                    </a:p>
                    <a:p>
                      <a:endParaRPr lang="ru-RU" sz="2800" dirty="0"/>
                    </a:p>
                    <a:p>
                      <a:endParaRPr lang="ru-RU" sz="2800" dirty="0"/>
                    </a:p>
                    <a:p>
                      <a:endParaRPr lang="ru-RU" sz="2800" dirty="0"/>
                    </a:p>
                    <a:p>
                      <a:endParaRPr lang="ru-RU" sz="2800" dirty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rgbClr val="555555"/>
                          </a:solidFill>
                          <a:effectLst/>
                          <a:latin typeface="PT Sans"/>
                        </a:rPr>
                        <a:t>Это сегодня базовые требования по решению общих задач в любой сфере.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5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28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2115" y="241222"/>
            <a:ext cx="1607844" cy="1535542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428867"/>
            <a:ext cx="7816841" cy="1127925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588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ресурсов школы в 202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28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-202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u-RU" sz="28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у.году</a:t>
            </a:r>
            <a:r>
              <a:rPr kumimoji="0" lang="ru-RU" sz="28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2800" b="1" i="0" u="none" strike="noStrike" kern="1200" cap="none" spc="0" normalizeH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кадровый дефицит- приведение к стандарту</a:t>
            </a:r>
            <a:endParaRPr kumimoji="0" lang="ru-RU" sz="3200" b="1" i="0" u="none" strike="noStrike" kern="1200" cap="none" spc="0" normalizeH="0" baseline="0" noProof="0" dirty="0">
              <a:ln/>
              <a:solidFill>
                <a:srgbClr val="28578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5555553"/>
              </p:ext>
            </p:extLst>
          </p:nvPr>
        </p:nvGraphicFramePr>
        <p:xfrm>
          <a:off x="611560" y="1264554"/>
          <a:ext cx="8392905" cy="533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СОШ№12\Pictures\москва 2\эмблема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2" y="480638"/>
            <a:ext cx="1239049" cy="10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9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7319"/>
            <a:ext cx="1237595" cy="11522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73142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УПРАВЛЕНИЯ КАДРОВЫМ ПОТЕНЦИАЛОМ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А)Целевое обучение студентов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ТывгУ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(начальное обучение, МИФ); Б)Переквалификация; В) привлечение студентов к работе.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: 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стимулирование ( стабильная заработная плата, материальная помощь нуждающимся):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нематериальное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(благодарности за проделанную важную работу, вручение грамот, представление к ведомственным и иным наградам)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01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55328956"/>
              </p:ext>
            </p:extLst>
          </p:nvPr>
        </p:nvGraphicFramePr>
        <p:xfrm>
          <a:off x="500034" y="1397000"/>
          <a:ext cx="8143932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Профессиональный уровень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9404" y="116632"/>
            <a:ext cx="807303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Проект «Я И МОЙ НАСТАВНИК»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6952" y="980728"/>
            <a:ext cx="7885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Повышение методического уровня педагогов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 условие качества обучение учащихся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08713" y="2049561"/>
            <a:ext cx="2736304" cy="1019399"/>
          </a:xfrm>
          <a:prstGeom prst="roundRect">
            <a:avLst/>
          </a:prstGeom>
          <a:solidFill>
            <a:srgbClr val="11FB27"/>
          </a:solidFill>
          <a:ln>
            <a:solidFill>
              <a:srgbClr val="11F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ЗЕЛЁНЫЕ 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35 учителей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1270" y="2035840"/>
            <a:ext cx="2746874" cy="101939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ЖЁЛТЫЕ  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38 учителей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060848"/>
            <a:ext cx="2736304" cy="10081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КРАСНЫЕ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27 учителей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46952" y="3068960"/>
            <a:ext cx="8515252" cy="3789040"/>
          </a:xfrm>
        </p:spPr>
        <p:txBody>
          <a:bodyPr>
            <a:noAutofit/>
          </a:bodyPr>
          <a:lstStyle/>
          <a:p>
            <a:pPr algn="l"/>
            <a:r>
              <a:rPr lang="ru-RU" sz="2000" b="1" i="1" u="sng" dirty="0">
                <a:solidFill>
                  <a:srgbClr val="002060"/>
                </a:solidFill>
              </a:rPr>
              <a:t>Ключевые мероприятия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I.</a:t>
            </a:r>
            <a:r>
              <a:rPr lang="ru-RU" sz="2000" b="1" dirty="0">
                <a:solidFill>
                  <a:srgbClr val="002060"/>
                </a:solidFill>
              </a:rPr>
              <a:t>    Диагностика: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       а) Самодиагностика.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       б) Внешняя экспертиза (ШМО, НМС).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II</a:t>
            </a:r>
            <a:r>
              <a:rPr lang="ru-RU" sz="2000" b="1" dirty="0">
                <a:solidFill>
                  <a:srgbClr val="002060"/>
                </a:solidFill>
              </a:rPr>
              <a:t>.   Установление партнёрства:  молодой педагог – методист-наставник, студент - наставник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III</a:t>
            </a:r>
            <a:r>
              <a:rPr lang="ru-RU" sz="2000" b="1" dirty="0">
                <a:solidFill>
                  <a:srgbClr val="002060"/>
                </a:solidFill>
              </a:rPr>
              <a:t>.  Мероприятия: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       а)Методические семинары. КПК.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       б)</a:t>
            </a:r>
            <a:r>
              <a:rPr lang="ru-RU" sz="2000" b="1" dirty="0" err="1">
                <a:solidFill>
                  <a:srgbClr val="002060"/>
                </a:solidFill>
              </a:rPr>
              <a:t>Взаимопосещения</a:t>
            </a:r>
            <a:r>
              <a:rPr lang="ru-RU" sz="2000" b="1" dirty="0">
                <a:solidFill>
                  <a:srgbClr val="002060"/>
                </a:solidFill>
              </a:rPr>
              <a:t>.  Открытые уроки, внеклассные мероприятия.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       в) Выступления на ШМО.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        г) Неделя молодого специалиста (март).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          д) Конкурс «Я и мой наставник».</a:t>
            </a:r>
          </a:p>
        </p:txBody>
      </p:sp>
    </p:spTree>
    <p:extLst>
      <p:ext uri="{BB962C8B-B14F-4D97-AF65-F5344CB8AC3E}">
        <p14:creationId xmlns:p14="http://schemas.microsoft.com/office/powerpoint/2010/main" val="40990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9787" y="1489797"/>
            <a:ext cx="2267744" cy="5208588"/>
          </a:xfrm>
          <a:solidFill>
            <a:srgbClr val="FDF7C7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Школа предметных      знаний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600" b="1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/>
              <a:t>1. ЗАНИЯ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dirty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/>
              <a:t>2.УМЕНИЯ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/>
              <a:t>3.НАВЫКИ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483768" y="1491035"/>
            <a:ext cx="6622133" cy="53223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Школа КОМПЕТЕНЦИЙ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</a:t>
            </a:r>
            <a:r>
              <a:rPr kumimoji="0" lang="ru-RU" altLang="ru-RU" sz="2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Личностные</a:t>
            </a: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(ценностное отношение к миру, владение способами  познания и преобразования самого себя)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29941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2. </a:t>
            </a:r>
            <a:r>
              <a:rPr kumimoji="0" lang="ru-RU" altLang="ru-RU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Метапредметные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(владение способами познания мира, построения отношений с другими людьми)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 </a:t>
            </a:r>
            <a:r>
              <a:rPr kumimoji="0" lang="ru-RU" altLang="ru-RU" sz="28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Предметные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(знание и понимание того, как устроен мир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29941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9144000" cy="1403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Школа «вчера» и «сегодня»???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027988" y="620713"/>
            <a:ext cx="1077912" cy="304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20" y="52394"/>
            <a:ext cx="1298561" cy="1298561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20268834">
            <a:off x="2039838" y="3014815"/>
            <a:ext cx="195547" cy="2459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064675">
            <a:off x="1632334" y="2416172"/>
            <a:ext cx="922035" cy="2926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46130">
            <a:off x="1928584" y="3664095"/>
            <a:ext cx="720080" cy="11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animBg="1" autoUpdateAnimBg="0" advAuto="0"/>
      <p:bldP spid="51204" grpId="0" animBg="1" autoUpdateAnimBg="0"/>
      <p:bldP spid="512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108520" y="260648"/>
            <a:ext cx="885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наука и жизнь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" y="4474"/>
            <a:ext cx="9144000" cy="198884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Школа ШАГ на пути к  новому качеству образования и воспитания 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38797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5664"/>
            <a:ext cx="8352928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современного урока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742736"/>
              </p:ext>
            </p:extLst>
          </p:nvPr>
        </p:nvGraphicFramePr>
        <p:xfrm>
          <a:off x="539552" y="1051409"/>
          <a:ext cx="8280919" cy="6036767"/>
        </p:xfrm>
        <a:graphic>
          <a:graphicData uri="http://schemas.openxmlformats.org/drawingml/2006/table">
            <a:tbl>
              <a:tblPr firstRow="1" firstCol="1" bandRow="1"/>
              <a:tblGrid>
                <a:gridCol w="330080">
                  <a:extLst>
                    <a:ext uri="{9D8B030D-6E8A-4147-A177-3AD203B41FA5}">
                      <a16:colId xmlns:a16="http://schemas.microsoft.com/office/drawing/2014/main" val="195267170"/>
                    </a:ext>
                  </a:extLst>
                </a:gridCol>
                <a:gridCol w="7073920">
                  <a:extLst>
                    <a:ext uri="{9D8B030D-6E8A-4147-A177-3AD203B41FA5}">
                      <a16:colId xmlns:a16="http://schemas.microsoft.com/office/drawing/2014/main" val="476027788"/>
                    </a:ext>
                  </a:extLst>
                </a:gridCol>
                <a:gridCol w="314109">
                  <a:extLst>
                    <a:ext uri="{9D8B030D-6E8A-4147-A177-3AD203B41FA5}">
                      <a16:colId xmlns:a16="http://schemas.microsoft.com/office/drawing/2014/main" val="142769164"/>
                    </a:ext>
                  </a:extLst>
                </a:gridCol>
                <a:gridCol w="247180">
                  <a:extLst>
                    <a:ext uri="{9D8B030D-6E8A-4147-A177-3AD203B41FA5}">
                      <a16:colId xmlns:a16="http://schemas.microsoft.com/office/drawing/2014/main" val="1437425656"/>
                    </a:ext>
                  </a:extLst>
                </a:gridCol>
                <a:gridCol w="315630">
                  <a:extLst>
                    <a:ext uri="{9D8B030D-6E8A-4147-A177-3AD203B41FA5}">
                      <a16:colId xmlns:a16="http://schemas.microsoft.com/office/drawing/2014/main" val="1550701774"/>
                    </a:ext>
                  </a:extLst>
                </a:gridCol>
              </a:tblGrid>
              <a:tr h="199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609919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 и мотивация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506587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проблемной ситуации для учебного диалога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9524"/>
                  </a:ext>
                </a:extLst>
              </a:tr>
              <a:tr h="220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Актуализация знаний (повторение имеющихся знаний, необходимых  для изучения новой темы)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188616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Коллективное выявление целей и задач занятия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866307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Проблемно-творческое построение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917866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занятия с применением ТСПЧ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46565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Научность и доступность изучаемого материала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986555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ключевыми словами темы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503035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учебной информацией (устной, письменной, аудио, видео и др.)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88206"/>
                  </a:ext>
                </a:extLst>
              </a:tr>
              <a:tr h="250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Преобразование информации: план, схемы, таблицы, графики, граф-схемы, рисунки,  краткая запись, </a:t>
                      </a:r>
                      <a:r>
                        <a:rPr lang="ru-RU" sz="1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синквейн</a:t>
                      </a: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театрализация, физические упражнения и др.)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98897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учителя с учащимися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779360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доброжелательного психологического климата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33086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атмосферы заинтересованности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720564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Опора на учебный и субъектный опыт 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711174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Стимулирующая роль оценки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64281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998385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активности учащихся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750433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Самостоятельное  использование сформированных умений и навыков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551671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обучения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032477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(смыслообразующие, нравственно-этические)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1525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Познавательные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постановка и решение учебных задач)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007962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Регулятивные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(целеполагание, планирование, контроль, коррекция, самооценка, взаимооценка)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6048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(развитие монологической и диалогической речи)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619997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Рефлексия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 (оценка индивидуальной и совместной учебной деятельности)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32796"/>
                  </a:ext>
                </a:extLst>
              </a:tr>
              <a:tr h="181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Домашнее задание: объем, посильность, вариативность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381555"/>
                  </a:ext>
                </a:extLst>
              </a:tr>
              <a:tr h="71255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40-32 </a:t>
                      </a:r>
                      <a:r>
                        <a:rPr lang="ru-RU" sz="1800" b="1" i="1" u="sng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</a:t>
                      </a:r>
                      <a:r>
                        <a:rPr lang="ru-RU" sz="1800" b="1" i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40-32 – «оптимально»; 31-20 балла - «хорошо»;  19-12 баллов – «допустимо» ;  ниже 12 баллов ( недопустимо)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1394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5664"/>
            <a:ext cx="949563" cy="7200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6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2115" y="241222"/>
            <a:ext cx="1607844" cy="1535542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C:\Users\СОШ№12\Pictures\москва 2\эмблема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" y="173421"/>
            <a:ext cx="1239049" cy="10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428867"/>
            <a:ext cx="7816841" cy="1127925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588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ресурсов школы в 2022-2024 </a:t>
            </a:r>
            <a:r>
              <a:rPr kumimoji="0" lang="ru-RU" sz="2800" b="1" i="0" u="none" strike="noStrike" kern="1200" cap="none" spc="0" normalizeH="0" baseline="0" noProof="0" dirty="0" err="1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у.году</a:t>
            </a:r>
            <a:r>
              <a:rPr kumimoji="0" lang="ru-RU" sz="28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28578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кадровое обеспечение, учителя-предметники</a:t>
            </a:r>
            <a:endParaRPr kumimoji="0" lang="ru-RU" sz="3200" b="1" i="0" u="none" strike="noStrike" kern="1200" cap="none" spc="0" normalizeH="0" baseline="0" noProof="0" dirty="0">
              <a:ln/>
              <a:solidFill>
                <a:srgbClr val="28578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611560" y="1628800"/>
          <a:ext cx="839290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988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9001000" cy="57606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современного 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152544"/>
              </p:ext>
            </p:extLst>
          </p:nvPr>
        </p:nvGraphicFramePr>
        <p:xfrm>
          <a:off x="1114742" y="1027652"/>
          <a:ext cx="7129665" cy="5697439"/>
        </p:xfrm>
        <a:graphic>
          <a:graphicData uri="http://schemas.openxmlformats.org/drawingml/2006/table">
            <a:tbl>
              <a:tblPr firstRow="1" firstCol="1" bandRow="1"/>
              <a:tblGrid>
                <a:gridCol w="284191">
                  <a:extLst>
                    <a:ext uri="{9D8B030D-6E8A-4147-A177-3AD203B41FA5}">
                      <a16:colId xmlns:a16="http://schemas.microsoft.com/office/drawing/2014/main" val="1120937176"/>
                    </a:ext>
                  </a:extLst>
                </a:gridCol>
                <a:gridCol w="6090468">
                  <a:extLst>
                    <a:ext uri="{9D8B030D-6E8A-4147-A177-3AD203B41FA5}">
                      <a16:colId xmlns:a16="http://schemas.microsoft.com/office/drawing/2014/main" val="1478561591"/>
                    </a:ext>
                  </a:extLst>
                </a:gridCol>
                <a:gridCol w="270440">
                  <a:extLst>
                    <a:ext uri="{9D8B030D-6E8A-4147-A177-3AD203B41FA5}">
                      <a16:colId xmlns:a16="http://schemas.microsoft.com/office/drawing/2014/main" val="1077863248"/>
                    </a:ext>
                  </a:extLst>
                </a:gridCol>
                <a:gridCol w="212816">
                  <a:extLst>
                    <a:ext uri="{9D8B030D-6E8A-4147-A177-3AD203B41FA5}">
                      <a16:colId xmlns:a16="http://schemas.microsoft.com/office/drawing/2014/main" val="4132647156"/>
                    </a:ext>
                  </a:extLst>
                </a:gridCol>
                <a:gridCol w="271750">
                  <a:extLst>
                    <a:ext uri="{9D8B030D-6E8A-4147-A177-3AD203B41FA5}">
                      <a16:colId xmlns:a16="http://schemas.microsoft.com/office/drawing/2014/main" val="2294244396"/>
                    </a:ext>
                  </a:extLst>
                </a:gridCol>
              </a:tblGrid>
              <a:tr h="19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393015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 и мотивация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961253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проблемной ситуации для учебного диалога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819289"/>
                  </a:ext>
                </a:extLst>
              </a:tr>
              <a:tr h="216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Актуализация знаний (повторение имеющихся знаний, необходимых  для изучения новой темы)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18379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Коллективное выявление целей и задач занятия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653134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Проблемно-творческое построение урока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741284"/>
                  </a:ext>
                </a:extLst>
              </a:tr>
              <a:tr h="195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занятия с применением ТСПЧ 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87450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Научность и доступность изучаемого материала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799506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ключевыми словами темы урока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803360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учебной информацией (устной, письменной, аудио, видео и др.)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368681"/>
                  </a:ext>
                </a:extLst>
              </a:tr>
              <a:tr h="35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Преобразование информации: план, схемы, таблицы, графики, граф-схемы, рисунки,  краткая запись, синквейн, театрализация, физические упражнения и др.)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685268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учителя с учащимися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890281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доброжелательного психологического климата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225996"/>
                  </a:ext>
                </a:extLst>
              </a:tr>
              <a:tr h="184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атмосферы заинтересованности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732583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Опора на учебный и субъектный опыт 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7491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Стимулирующая роль оценки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668079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431535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активности 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054083"/>
                  </a:ext>
                </a:extLst>
              </a:tr>
              <a:tr h="229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Самостоятельное  использование сформированных умений и навыков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55523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обучения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550696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(смыслообразующие, нравственно-этические)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281312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Познавательные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постановка и решение учебных задач)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637886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Регулятивные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(целеполагание, планирование, контроль, коррекция, самооценка, взаимооценка)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546600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(развитие монологической и диалогической речи)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671834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Рефлексия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 (оценка индивидуальной и совместной учебной деятельности)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13000"/>
                  </a:ext>
                </a:extLst>
              </a:tr>
              <a:tr h="17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Домашнее задание: объем, посильность, вариативность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55829"/>
                  </a:ext>
                </a:extLst>
              </a:tr>
              <a:tr h="700299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40-32 </a:t>
                      </a:r>
                      <a:r>
                        <a:rPr lang="ru-RU" sz="1000" b="1" i="1" u="sng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</a:t>
                      </a:r>
                      <a:r>
                        <a:rPr lang="ru-RU" sz="1000" b="1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40-32 – «оптимально»; 31-20 балла - «хорошо»;  19-12 баллов – «допустимо» ;  ниже 12 баллов ( недопустимо)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4382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35"/>
            <a:ext cx="1243692" cy="1024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862013"/>
            <a:ext cx="15240000" cy="85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55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КПК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9497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52400" y="241222"/>
            <a:ext cx="1507560" cy="1535542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656" y="214940"/>
            <a:ext cx="7055323" cy="1853703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975" indent="-1588" algn="just"/>
            <a:r>
              <a:rPr lang="ru-RU" sz="2800" b="1" dirty="0">
                <a:solidFill>
                  <a:srgbClr val="28578B"/>
                </a:solidFill>
              </a:rPr>
              <a:t>Внедрение целевой модели цифровой образовательно среды, обеспечивающей повышение качества образования.</a:t>
            </a:r>
            <a:endParaRPr lang="ru-RU" sz="2800" b="1" i="1" dirty="0">
              <a:ln/>
              <a:solidFill>
                <a:srgbClr val="28578B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" descr="C:\Users\СОШ№12\Pictures\москва 2\эмблема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" y="188660"/>
            <a:ext cx="1712072" cy="16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298865" y="2546696"/>
          <a:ext cx="8845135" cy="431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6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ПЕДАГОГИЧЕСКИХ КАДРОВ. СИСТЕМА НАСТАВНИЧЕСТВА</a:t>
            </a:r>
            <a:br>
              <a:rPr lang="ru-RU" sz="2500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ru-RU" dirty="0"/>
              <a:t>Наличие 9  объединений  методических советов учителей, 5  </a:t>
            </a:r>
            <a:r>
              <a:rPr lang="ru-RU" dirty="0" err="1"/>
              <a:t>методобъединений</a:t>
            </a:r>
            <a:r>
              <a:rPr lang="ru-RU" dirty="0"/>
              <a:t> классных руководителей </a:t>
            </a:r>
          </a:p>
          <a:p>
            <a:r>
              <a:rPr lang="ru-RU" dirty="0"/>
              <a:t>Охват учителей диагностикой профессиональных компетенций </a:t>
            </a:r>
          </a:p>
          <a:p>
            <a:r>
              <a:rPr lang="ru-RU" dirty="0"/>
              <a:t>Разработка индивидуальных образовательных маршрутов по результатам диагностики </a:t>
            </a:r>
          </a:p>
          <a:p>
            <a:r>
              <a:rPr lang="ru-RU" dirty="0"/>
              <a:t>Участие педагогов в конкурсном движении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7558"/>
            <a:ext cx="94956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1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ШМО отчеты\фотографии МО\IMG-d06a0aede7cdded139401dd95d05f8d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572296" cy="46434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Куулар</a:t>
            </a:r>
            <a:r>
              <a:rPr lang="ru-RU" sz="3200" b="1" dirty="0">
                <a:solidFill>
                  <a:srgbClr val="0070C0"/>
                </a:solidFill>
              </a:rPr>
              <a:t> А.Ш. и Дамба А.В. – победители городского конкурса « Я и мой наставник»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108520" y="260648"/>
            <a:ext cx="885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наука и жизнь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" y="4474"/>
            <a:ext cx="9144000" cy="198884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ea typeface="+mj-ea"/>
                <a:cs typeface="+mj-cs"/>
              </a:rPr>
              <a:t>Когда коллеги обучаются, у них все получается!!!</a:t>
            </a:r>
            <a:endParaRPr lang="ru-RU" sz="6600" i="1" dirty="0"/>
          </a:p>
        </p:txBody>
      </p:sp>
    </p:spTree>
    <p:extLst>
      <p:ext uri="{BB962C8B-B14F-4D97-AF65-F5344CB8AC3E}">
        <p14:creationId xmlns:p14="http://schemas.microsoft.com/office/powerpoint/2010/main" val="24575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7" y="-99392"/>
            <a:ext cx="8699983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142446" y="116632"/>
            <a:ext cx="8750034" cy="2520280"/>
            <a:chOff x="179512" y="101683"/>
            <a:chExt cx="8712968" cy="188715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9512" y="101683"/>
              <a:ext cx="8712968" cy="1887158"/>
            </a:xfrm>
            <a:prstGeom prst="roundRect">
              <a:avLst>
                <a:gd name="adj" fmla="val 19899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Рисунок 28" descr="C:\Users\СОШ№12\Pictures\Без имени-2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39" y="316043"/>
              <a:ext cx="8208912" cy="14584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3429000"/>
            <a:ext cx="81724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Обучая, воспитывай!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         Обучая, готовь к жизни!!   </a:t>
            </a:r>
          </a:p>
          <a:p>
            <a:pPr marL="0" lv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                   Обучая, обучайся сам!!!</a:t>
            </a: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/>
          <p:nvPr/>
        </p:nvGrpSpPr>
        <p:grpSpPr>
          <a:xfrm>
            <a:off x="179512" y="116632"/>
            <a:ext cx="8678026" cy="1656184"/>
            <a:chOff x="179512" y="101683"/>
            <a:chExt cx="8712968" cy="188715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9512" y="101683"/>
              <a:ext cx="8712968" cy="1887158"/>
            </a:xfrm>
            <a:prstGeom prst="roundRect">
              <a:avLst>
                <a:gd name="adj" fmla="val 19899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Рисунок 28" descr="C:\Users\СОШ№12\Pictures\Без имени-2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39" y="316043"/>
              <a:ext cx="8208912" cy="14584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2179" cy="1498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504056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800" b="1" dirty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Наши ШАГИ: от профессионализма и творчества учителя к качеству знаний и развитию личности ученика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8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27773" cy="1301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633"/>
            <a:ext cx="1234480" cy="115212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9412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Методическая работа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90465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3000" b="1" dirty="0">
              <a:solidFill>
                <a:srgbClr val="1F497D"/>
              </a:solidFill>
            </a:endParaRPr>
          </a:p>
          <a:p>
            <a:pPr marL="0" lvl="0" indent="0" algn="ctr">
              <a:buNone/>
            </a:pPr>
            <a:r>
              <a:rPr lang="ru-RU" sz="4000" b="1" dirty="0">
                <a:solidFill>
                  <a:srgbClr val="1F497D"/>
                </a:solidFill>
              </a:rPr>
              <a:t>Формирование   </a:t>
            </a:r>
            <a:r>
              <a:rPr lang="ru-RU" sz="4000" b="1" i="1" dirty="0">
                <a:solidFill>
                  <a:srgbClr val="C00000"/>
                </a:solidFill>
              </a:rPr>
              <a:t>функциональной грамотности 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1F497D"/>
                </a:solidFill>
              </a:rPr>
              <a:t>учащихся  на основе  </a:t>
            </a:r>
            <a:r>
              <a:rPr lang="ru-RU" sz="4000" b="1" i="1" dirty="0">
                <a:solidFill>
                  <a:srgbClr val="C00000"/>
                </a:solidFill>
              </a:rPr>
              <a:t>системно-</a:t>
            </a:r>
            <a:r>
              <a:rPr lang="ru-RU" sz="4000" b="1" i="1" dirty="0" err="1">
                <a:solidFill>
                  <a:srgbClr val="C00000"/>
                </a:solidFill>
              </a:rPr>
              <a:t>деятельностного</a:t>
            </a:r>
            <a:r>
              <a:rPr lang="ru-RU" sz="4000" b="1" i="1" dirty="0">
                <a:solidFill>
                  <a:srgbClr val="C00000"/>
                </a:solidFill>
              </a:rPr>
              <a:t> подхода  </a:t>
            </a:r>
            <a:r>
              <a:rPr lang="ru-RU" sz="4000" b="1" dirty="0">
                <a:solidFill>
                  <a:srgbClr val="1F497D"/>
                </a:solidFill>
              </a:rPr>
              <a:t>в организации УВП  и использования  </a:t>
            </a:r>
            <a:r>
              <a:rPr lang="ru-RU" sz="4000" b="1" i="1" dirty="0">
                <a:solidFill>
                  <a:srgbClr val="C00000"/>
                </a:solidFill>
              </a:rPr>
              <a:t>технологии смыслового продуктивного чтения </a:t>
            </a:r>
            <a:r>
              <a:rPr lang="ru-RU" sz="4000" b="1" dirty="0">
                <a:solidFill>
                  <a:srgbClr val="1F497D"/>
                </a:solidFill>
              </a:rPr>
              <a:t>на  занятиях разной предметной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177454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1" y="3929067"/>
            <a:ext cx="2532199" cy="1300134"/>
          </a:xfrm>
          <a:ln w="57150"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C00000"/>
                </a:solidFill>
              </a:rPr>
              <a:t>С-ДП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72200" y="3857628"/>
            <a:ext cx="2341489" cy="1371573"/>
          </a:xfrm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r>
              <a:rPr lang="ru-RU" dirty="0"/>
              <a:t>           </a:t>
            </a:r>
            <a:r>
              <a:rPr lang="ru-RU" sz="8800" b="1" dirty="0">
                <a:solidFill>
                  <a:srgbClr val="C00000"/>
                </a:solidFill>
              </a:rPr>
              <a:t>ТСПЧ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643702" y="2357430"/>
            <a:ext cx="1714512" cy="1285884"/>
          </a:xfrm>
          <a:prstGeom prst="curvedLef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857224" y="2285992"/>
            <a:ext cx="1643074" cy="1357322"/>
          </a:xfrm>
          <a:prstGeom prst="curved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Двойная стрелка влево/вверх 11"/>
          <p:cNvSpPr/>
          <p:nvPr/>
        </p:nvSpPr>
        <p:spPr>
          <a:xfrm rot="2410100">
            <a:off x="3015388" y="4081487"/>
            <a:ext cx="3401258" cy="3338496"/>
          </a:xfrm>
          <a:prstGeom prst="leftUpArrow">
            <a:avLst>
              <a:gd name="adj1" fmla="val 15650"/>
              <a:gd name="adj2" fmla="val 25655"/>
              <a:gd name="adj3" fmla="val 25000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C:\Users\МБОУ СОШ №12\Pictures\мои\эмблема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78571"/>
            <a:ext cx="4000528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75017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4660" y="562048"/>
            <a:ext cx="8712968" cy="2245845"/>
          </a:xfrm>
          <a:prstGeom prst="roundRect">
            <a:avLst>
              <a:gd name="adj" fmla="val 198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5473785"/>
              </p:ext>
            </p:extLst>
          </p:nvPr>
        </p:nvGraphicFramePr>
        <p:xfrm>
          <a:off x="334660" y="2780928"/>
          <a:ext cx="8413803" cy="372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67745" y="980728"/>
            <a:ext cx="64120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Государственный заказ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0" y="358137"/>
            <a:ext cx="2160591" cy="218521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F573CB-1BD6-4B7A-BC46-782D6A21B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54F573CB-1BD6-4B7A-BC46-782D6A21B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7EB6D-AE22-45C2-93E9-8871E2B5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987EB6D-AE22-45C2-93E9-8871E2B56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DF328D-C2C9-46DF-AE25-AEC5736A8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27DF328D-C2C9-46DF-AE25-AEC5736A8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D8A5D-CFE9-47AB-9A26-9D2610546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FED8A5D-CFE9-47AB-9A26-9D2610546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3B1A6-A24E-4181-95FD-A6F58F5EA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993B1A6-A24E-4181-95FD-A6F58F5EA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24071-C531-47C5-95EE-8887EF5C7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5124071-C531-47C5-95EE-8887EF5C7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603906-7150-4268-916D-33259FF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B603906-7150-4268-916D-33259FF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958CAE-DF2C-4E13-9A73-DD464B8BB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4958CAE-DF2C-4E13-9A73-DD464B8BB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БОУ СОШ №12\Pictures\мои\эмблема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1512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08720"/>
            <a:ext cx="7632848" cy="58326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Педагогический инструктивно-методический центр.</a:t>
            </a:r>
          </a:p>
        </p:txBody>
      </p:sp>
    </p:spTree>
    <p:extLst>
      <p:ext uri="{BB962C8B-B14F-4D97-AF65-F5344CB8AC3E}">
        <p14:creationId xmlns:p14="http://schemas.microsoft.com/office/powerpoint/2010/main" val="351969959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7233</TotalTime>
  <Words>1052</Words>
  <Application>Microsoft Office PowerPoint</Application>
  <PresentationFormat>Экран (4:3)</PresentationFormat>
  <Paragraphs>375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Book Antiqua</vt:lpstr>
      <vt:lpstr>Calibri</vt:lpstr>
      <vt:lpstr>Georgia</vt:lpstr>
      <vt:lpstr>PT Sans</vt:lpstr>
      <vt:lpstr>Times New Roman</vt:lpstr>
      <vt:lpstr>Trebuchet MS</vt:lpstr>
      <vt:lpstr>Wingdings</vt:lpstr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Методическая работа </vt:lpstr>
      <vt:lpstr>Презентация PowerPoint</vt:lpstr>
      <vt:lpstr>Презентация PowerPoint</vt:lpstr>
      <vt:lpstr>Педагогический инструктивно-методический центр.</vt:lpstr>
      <vt:lpstr>Профстандарт учителя</vt:lpstr>
      <vt:lpstr>Профстандарт учителя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УПРАВЛЕНИЯ КАДРОВЫМ ПОТЕНЦИАЛОМ</vt:lpstr>
      <vt:lpstr>Профессиональный уровень</vt:lpstr>
      <vt:lpstr>Ключевые мероприятия I.    Диагностика:            а) Самодиагностика.            б) Внешняя экспертиза (ШМО, НМС). II.   Установление партнёрства:  молодой педагог – методист-наставник, студент - наставник  III.  Мероприятия:            а)Методические семинары. КПК.            б)Взаимопосещения.  Открытые уроки, внеклассные мероприятия.            в) Выступления на ШМО.             г) Неделя молодого специалиста (март).            д) Конкурс «Я и мой наставник».</vt:lpstr>
      <vt:lpstr>Презентация PowerPoint</vt:lpstr>
      <vt:lpstr>Критерии современного урока</vt:lpstr>
      <vt:lpstr>Презентация PowerPoint</vt:lpstr>
      <vt:lpstr>Критерии оценки современного урока</vt:lpstr>
      <vt:lpstr>КПК</vt:lpstr>
      <vt:lpstr>Внедрение целевой модели цифровой образовательно среды, обеспечивающей повышение качества образования.</vt:lpstr>
      <vt:lpstr>МЕТОДИЧЕСКОЕ СОПРОВОЖДЕНИЕ ПЕДАГОГИЧЕСКИХ КАДРОВ. СИСТЕМА НАСТАВНИЧЕСТВА </vt:lpstr>
      <vt:lpstr>Куулар А.Ш. и Дамба А.В. – победители городского конкурса « Я и мой наставник»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МОУ СОШ №12</dc:creator>
  <cp:lastModifiedBy>Пользователь</cp:lastModifiedBy>
  <cp:revision>428</cp:revision>
  <dcterms:created xsi:type="dcterms:W3CDTF">2014-10-14T07:49:55Z</dcterms:created>
  <dcterms:modified xsi:type="dcterms:W3CDTF">2025-10-31T05:42:47Z</dcterms:modified>
</cp:coreProperties>
</file>