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6" r:id="rId3"/>
    <p:sldId id="257" r:id="rId4"/>
    <p:sldId id="273" r:id="rId5"/>
    <p:sldId id="274" r:id="rId6"/>
    <p:sldId id="276" r:id="rId7"/>
    <p:sldId id="259" r:id="rId8"/>
    <p:sldId id="263" r:id="rId9"/>
    <p:sldId id="264" r:id="rId10"/>
    <p:sldId id="265" r:id="rId11"/>
    <p:sldId id="260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0355388844227103E-2"/>
          <c:w val="0.9979970795242723"/>
          <c:h val="0.884282069599834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545-4756-9971-1D495114F6A4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45-4756-9971-1D495114F6A4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1545-4756-9971-1D495114F6A4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545-4756-9971-1D495114F6A4}"/>
              </c:ext>
            </c:extLst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545-4756-9971-1D495114F6A4}"/>
              </c:ext>
            </c:extLst>
          </c:dPt>
          <c:dPt>
            <c:idx val="5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1545-4756-9971-1D495114F6A4}"/>
              </c:ext>
            </c:extLst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545-4756-9971-1D495114F6A4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1545-4756-9971-1D495114F6A4}"/>
              </c:ext>
            </c:extLst>
          </c:dPt>
          <c:dPt>
            <c:idx val="8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45-4756-9971-1D495114F6A4}"/>
              </c:ext>
            </c:extLst>
          </c:dPt>
          <c:dPt>
            <c:idx val="9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545-4756-9971-1D495114F6A4}"/>
              </c:ext>
            </c:extLst>
          </c:dPt>
          <c:dPt>
            <c:idx val="1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545-4756-9971-1D495114F6A4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1545-4756-9971-1D495114F6A4}"/>
              </c:ext>
            </c:extLst>
          </c:dPt>
          <c:dPt>
            <c:idx val="1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545-4756-9971-1D495114F6A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СОШ №1</c:v>
                </c:pt>
                <c:pt idx="1">
                  <c:v>СОШ №2</c:v>
                </c:pt>
                <c:pt idx="2">
                  <c:v>СОШ №3</c:v>
                </c:pt>
                <c:pt idx="3">
                  <c:v>Гимназия №5</c:v>
                </c:pt>
                <c:pt idx="4">
                  <c:v>СОШ №8</c:v>
                </c:pt>
                <c:pt idx="5">
                  <c:v>СОШ №11</c:v>
                </c:pt>
                <c:pt idx="6">
                  <c:v>СОШ №12</c:v>
                </c:pt>
                <c:pt idx="7">
                  <c:v>Лицей №15</c:v>
                </c:pt>
                <c:pt idx="8">
                  <c:v>СОШ №16</c:v>
                </c:pt>
                <c:pt idx="9">
                  <c:v>СОШ №17</c:v>
                </c:pt>
                <c:pt idx="10">
                  <c:v>СОШ №18</c:v>
                </c:pt>
                <c:pt idx="11">
                  <c:v>СОШ №19</c:v>
                </c:pt>
                <c:pt idx="12">
                  <c:v>СОШ №20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5</c:v>
                </c:pt>
                <c:pt idx="1">
                  <c:v>1</c:v>
                </c:pt>
                <c:pt idx="2">
                  <c:v>3</c:v>
                </c:pt>
                <c:pt idx="3">
                  <c:v>4</c:v>
                </c:pt>
                <c:pt idx="4">
                  <c:v>7</c:v>
                </c:pt>
                <c:pt idx="5">
                  <c:v>2</c:v>
                </c:pt>
                <c:pt idx="6">
                  <c:v>4</c:v>
                </c:pt>
                <c:pt idx="7">
                  <c:v>1</c:v>
                </c:pt>
                <c:pt idx="8">
                  <c:v>4</c:v>
                </c:pt>
                <c:pt idx="9">
                  <c:v>4</c:v>
                </c:pt>
                <c:pt idx="10">
                  <c:v>9</c:v>
                </c:pt>
                <c:pt idx="11">
                  <c:v>5</c:v>
                </c:pt>
                <c:pt idx="1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45-4756-9971-1D495114F6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8"/>
        <c:overlap val="-90"/>
        <c:axId val="529876936"/>
        <c:axId val="529874968"/>
      </c:barChart>
      <c:catAx>
        <c:axId val="529876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29874968"/>
        <c:crosses val="autoZero"/>
        <c:auto val="1"/>
        <c:lblAlgn val="ctr"/>
        <c:lblOffset val="100"/>
        <c:noMultiLvlLbl val="0"/>
      </c:catAx>
      <c:valAx>
        <c:axId val="5298749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29876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5996376157295502E-2"/>
          <c:w val="0.9979970795242723"/>
          <c:h val="0.884282069599834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4BE8-4B38-B868-61392BE8826F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45-4756-9971-1D495114F6A4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BE8-4B38-B868-61392BE8826F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BE8-4B38-B868-61392BE8826F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545-4756-9971-1D495114F6A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гуманитарное</c:v>
                </c:pt>
                <c:pt idx="1">
                  <c:v>математическое </c:v>
                </c:pt>
                <c:pt idx="2">
                  <c:v>естественно-научное </c:v>
                </c:pt>
                <c:pt idx="3">
                  <c:v>эстетическое</c:v>
                </c:pt>
                <c:pt idx="4">
                  <c:v>социально-психологическое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35</c:v>
                </c:pt>
                <c:pt idx="1">
                  <c:v>11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45-4756-9971-1D495114F6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8"/>
        <c:overlap val="-90"/>
        <c:axId val="529876936"/>
        <c:axId val="529874968"/>
      </c:barChart>
      <c:catAx>
        <c:axId val="529876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29874968"/>
        <c:crosses val="autoZero"/>
        <c:auto val="1"/>
        <c:lblAlgn val="ctr"/>
        <c:lblOffset val="100"/>
        <c:noMultiLvlLbl val="0"/>
      </c:catAx>
      <c:valAx>
        <c:axId val="5298749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29876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EDB7A-5551-408B-A2E5-E54635B2CC8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00750-E55B-425E-9F2F-513FE5E0BD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627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00750-E55B-425E-9F2F-513FE5E0BDB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801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34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68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15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30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9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41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40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1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69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42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622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88F55-C669-476B-A3AF-9BADBD32D3F1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9C4CC-C6C5-4A80-B289-CA0299BCE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733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6604" y="2088107"/>
            <a:ext cx="1097223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None/>
            </a:pPr>
            <a:r>
              <a:rPr lang="ru-RU" sz="6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Муниципальный проект </a:t>
            </a:r>
          </a:p>
          <a:p>
            <a:pPr lvl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«Мой наставник»</a:t>
            </a:r>
          </a:p>
          <a:p>
            <a:pPr lvl="0" algn="ctr">
              <a:buNone/>
            </a:pP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(Сроки-ежегодный)</a:t>
            </a:r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504824" y="4973152"/>
            <a:ext cx="41052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None/>
            </a:pPr>
            <a:r>
              <a:rPr lang="ru-RU" sz="16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Монгуш</a:t>
            </a:r>
            <a:r>
              <a:rPr lang="ru-RU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Е.Ю.-руководитель муниципальной методической службы Департамента по образованию мэрии города Кызыла</a:t>
            </a:r>
            <a:endParaRPr lang="ru-RU" sz="16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4190999" y="6123533"/>
            <a:ext cx="51911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None/>
            </a:pPr>
            <a:r>
              <a:rPr lang="ru-RU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Кызыл 2025</a:t>
            </a:r>
            <a:endParaRPr lang="ru-RU" sz="16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25" y="1939"/>
            <a:ext cx="4312693" cy="230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450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150" y="152400"/>
            <a:ext cx="10515600" cy="809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ПЛАН МЕТОДИЧЕСКИХ МЕРОПРИЯТИЙ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133698"/>
              </p:ext>
            </p:extLst>
          </p:nvPr>
        </p:nvGraphicFramePr>
        <p:xfrm>
          <a:off x="304800" y="962024"/>
          <a:ext cx="11544300" cy="53469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6530">
                  <a:extLst>
                    <a:ext uri="{9D8B030D-6E8A-4147-A177-3AD203B41FA5}">
                      <a16:colId xmlns:a16="http://schemas.microsoft.com/office/drawing/2014/main" val="752468078"/>
                    </a:ext>
                  </a:extLst>
                </a:gridCol>
                <a:gridCol w="1597198">
                  <a:extLst>
                    <a:ext uri="{9D8B030D-6E8A-4147-A177-3AD203B41FA5}">
                      <a16:colId xmlns:a16="http://schemas.microsoft.com/office/drawing/2014/main" val="3584570889"/>
                    </a:ext>
                  </a:extLst>
                </a:gridCol>
                <a:gridCol w="2637285">
                  <a:extLst>
                    <a:ext uri="{9D8B030D-6E8A-4147-A177-3AD203B41FA5}">
                      <a16:colId xmlns:a16="http://schemas.microsoft.com/office/drawing/2014/main" val="3730116111"/>
                    </a:ext>
                  </a:extLst>
                </a:gridCol>
                <a:gridCol w="2257642">
                  <a:extLst>
                    <a:ext uri="{9D8B030D-6E8A-4147-A177-3AD203B41FA5}">
                      <a16:colId xmlns:a16="http://schemas.microsoft.com/office/drawing/2014/main" val="2863585173"/>
                    </a:ext>
                  </a:extLst>
                </a:gridCol>
                <a:gridCol w="1266226">
                  <a:extLst>
                    <a:ext uri="{9D8B030D-6E8A-4147-A177-3AD203B41FA5}">
                      <a16:colId xmlns:a16="http://schemas.microsoft.com/office/drawing/2014/main" val="1705436822"/>
                    </a:ext>
                  </a:extLst>
                </a:gridCol>
                <a:gridCol w="1264729">
                  <a:extLst>
                    <a:ext uri="{9D8B030D-6E8A-4147-A177-3AD203B41FA5}">
                      <a16:colId xmlns:a16="http://schemas.microsoft.com/office/drawing/2014/main" val="717563608"/>
                    </a:ext>
                  </a:extLst>
                </a:gridCol>
                <a:gridCol w="1914690">
                  <a:extLst>
                    <a:ext uri="{9D8B030D-6E8A-4147-A177-3AD203B41FA5}">
                      <a16:colId xmlns:a16="http://schemas.microsoft.com/office/drawing/2014/main" val="1491231413"/>
                    </a:ext>
                  </a:extLst>
                </a:gridCol>
              </a:tblGrid>
              <a:tr h="74031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 smtClean="0">
                          <a:effectLst/>
                        </a:rPr>
                        <a:t>14.</a:t>
                      </a:r>
                      <a:r>
                        <a:rPr lang="kk-KZ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effectLst/>
                        </a:rPr>
                        <a:t>2.Ховалыг Я.Р., учитель физики МБОУ СОШ №19 </a:t>
                      </a:r>
                      <a:r>
                        <a:rPr lang="ru-RU" sz="1400" b="0" i="0" dirty="0" err="1">
                          <a:solidFill>
                            <a:schemeClr val="tx1"/>
                          </a:solidFill>
                          <a:effectLst/>
                        </a:rPr>
                        <a:t>г.Кызыла</a:t>
                      </a:r>
                      <a:endParaRPr lang="ru-RU" sz="14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>
                          <a:solidFill>
                            <a:schemeClr val="tx1"/>
                          </a:solidFill>
                          <a:effectLst/>
                        </a:rPr>
                        <a:t>«Методика преподавания физики»</a:t>
                      </a:r>
                      <a:endParaRPr lang="ru-RU" sz="1400" b="0" i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>
                          <a:solidFill>
                            <a:schemeClr val="tx1"/>
                          </a:solidFill>
                          <a:effectLst/>
                        </a:rPr>
                        <a:t>Семинар, мастер-класс</a:t>
                      </a:r>
                      <a:endParaRPr lang="ru-RU" sz="1400" b="0" i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>
                          <a:solidFill>
                            <a:schemeClr val="tx1"/>
                          </a:solidFill>
                          <a:effectLst/>
                        </a:rPr>
                        <a:t>14.02 2025 в 09:00 часов</a:t>
                      </a:r>
                      <a:endParaRPr lang="ru-RU" sz="1400" b="0" i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</a:rPr>
                        <a:t>математического 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effectLst/>
                        </a:rPr>
                        <a:t>направления</a:t>
                      </a:r>
                      <a:endParaRPr lang="ru-RU" sz="14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881925"/>
                  </a:ext>
                </a:extLst>
              </a:tr>
              <a:tr h="74031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 smtClean="0">
                          <a:effectLst/>
                        </a:rPr>
                        <a:t>15.</a:t>
                      </a:r>
                      <a:r>
                        <a:rPr lang="kk-KZ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МБОУ СОШ №19 г.Кызыла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(ИБЦ)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1.Комбу А.В., учитель математики и информатики МБОУ СОШ №19 </a:t>
                      </a:r>
                      <a:r>
                        <a:rPr lang="ru-RU" sz="1400" dirty="0" err="1">
                          <a:effectLst/>
                        </a:rPr>
                        <a:t>г.Кызыла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«Методика преподавания математики»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Семинар, мастер-класс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14.02 2025 в 09:00 часов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математического </a:t>
                      </a:r>
                      <a:r>
                        <a:rPr lang="ru-RU" sz="1400" dirty="0">
                          <a:effectLst/>
                        </a:rPr>
                        <a:t>направления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5016489"/>
                  </a:ext>
                </a:extLst>
              </a:tr>
              <a:tr h="2138871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 smtClean="0">
                          <a:effectLst/>
                        </a:rPr>
                        <a:t>16.</a:t>
                      </a:r>
                      <a:r>
                        <a:rPr lang="kk-KZ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МБОУ СОШ №1 г.Кызыла (конференц-зал)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</a:rPr>
                        <a:t>1.Чащухина О.Ю., учитель-логопед  МБОУ СОШ №1 г.Кызыла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</a:rPr>
                        <a:t>2. Галкина Т.В., педагог психолог  МБОУ СОШ №1 г.Кызыла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</a:rPr>
                        <a:t>3. Бямбаа А.К., педагог-психолог  МБОУ СОШ №1 г.Кызыла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</a:rPr>
                        <a:t>4. Кузнецова Л.С., социальный педагог МБОУ СОШ №1 г.Кызыла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</a:rPr>
                        <a:t>«Междисциплинарный межпрофессиональный подход к диагностике и преодолению трудностей в обучении младших школьников»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Обучающий семинар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17.02.2025 в 08:45 часов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</a:rPr>
                        <a:t>социально-педагогического </a:t>
                      </a:r>
                      <a:r>
                        <a:rPr lang="kk-KZ" sz="1400" dirty="0">
                          <a:effectLst/>
                        </a:rPr>
                        <a:t>направления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4352022"/>
                  </a:ext>
                </a:extLst>
              </a:tr>
              <a:tr h="987087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 smtClean="0">
                          <a:effectLst/>
                        </a:rPr>
                        <a:t>17.</a:t>
                      </a:r>
                      <a:r>
                        <a:rPr lang="kk-KZ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МБОУ Лицей №16 г.Кызыла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(ИБЦ)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1.Бурундукай Ш.К., заведующий по информатизации МБОУ Лицея №16 г.Кызыла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«Использование цифровых образовательных ресурсов»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Обучающий семинар-практикум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20.02.2025 в 15:00 часов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все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9361822"/>
                  </a:ext>
                </a:extLst>
              </a:tr>
              <a:tr h="74031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 smtClean="0">
                          <a:effectLst/>
                        </a:rPr>
                        <a:t>18.</a:t>
                      </a:r>
                      <a:r>
                        <a:rPr lang="kk-KZ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МБОУ СОШ №19 г.Кызыла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(ИБЦ)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1.Валькова Л.А., заместитель директора по НМР МБОУ СОШ №19 г.Кызыла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«Педагогическая этика»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Обучающий семинар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27.02.2025 в 15:00 часов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все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3256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08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00150" y="485775"/>
            <a:ext cx="9839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Сетевое взаимодействие по посещению уроков молодых педагогов- участников проекта с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по 21 марта 2025 года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019034"/>
              </p:ext>
            </p:extLst>
          </p:nvPr>
        </p:nvGraphicFramePr>
        <p:xfrm>
          <a:off x="990601" y="1519240"/>
          <a:ext cx="9848850" cy="4757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9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4416">
                  <a:extLst>
                    <a:ext uri="{9D8B030D-6E8A-4147-A177-3AD203B41FA5}">
                      <a16:colId xmlns:a16="http://schemas.microsoft.com/office/drawing/2014/main" val="584058062"/>
                    </a:ext>
                  </a:extLst>
                </a:gridCol>
              </a:tblGrid>
              <a:tr h="7693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МОУ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МОУ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МОУ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МОУ</a:t>
                      </a:r>
                    </a:p>
                    <a:p>
                      <a:pPr algn="ctr"/>
                      <a:endParaRPr lang="ru-RU" sz="20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30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№1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МАОУ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Лицей №15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СОШ №19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30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№2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№4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№7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930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№3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№8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№18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№20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121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Гимназия №5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№17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Гимназия №9</a:t>
                      </a:r>
                    </a:p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930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№11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№12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Лицей №16</a:t>
                      </a:r>
                      <a:endParaRPr lang="ru-RU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МБОУ СОШ №21</a:t>
                      </a:r>
                      <a:endParaRPr lang="ru-RU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689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43625" y="838200"/>
            <a:ext cx="5010150" cy="104774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Результаты открытых уроков</a:t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4050" y="2714625"/>
            <a:ext cx="6343650" cy="219075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Заполнение оценочного листа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урока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экспертами (заместителями директора по научно-методической работе, методистами других школ)</a:t>
            </a:r>
          </a:p>
          <a:p>
            <a:endParaRPr lang="ru-RU" sz="36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096034"/>
              </p:ext>
            </p:extLst>
          </p:nvPr>
        </p:nvGraphicFramePr>
        <p:xfrm>
          <a:off x="371475" y="419087"/>
          <a:ext cx="4876799" cy="6076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725">
                  <a:extLst>
                    <a:ext uri="{9D8B030D-6E8A-4147-A177-3AD203B41FA5}">
                      <a16:colId xmlns:a16="http://schemas.microsoft.com/office/drawing/2014/main" val="1142470139"/>
                    </a:ext>
                  </a:extLst>
                </a:gridCol>
                <a:gridCol w="3681658">
                  <a:extLst>
                    <a:ext uri="{9D8B030D-6E8A-4147-A177-3AD203B41FA5}">
                      <a16:colId xmlns:a16="http://schemas.microsoft.com/office/drawing/2014/main" val="1608565913"/>
                    </a:ext>
                  </a:extLst>
                </a:gridCol>
                <a:gridCol w="290255">
                  <a:extLst>
                    <a:ext uri="{9D8B030D-6E8A-4147-A177-3AD203B41FA5}">
                      <a16:colId xmlns:a16="http://schemas.microsoft.com/office/drawing/2014/main" val="1074984220"/>
                    </a:ext>
                  </a:extLst>
                </a:gridCol>
                <a:gridCol w="290255">
                  <a:extLst>
                    <a:ext uri="{9D8B030D-6E8A-4147-A177-3AD203B41FA5}">
                      <a16:colId xmlns:a16="http://schemas.microsoft.com/office/drawing/2014/main" val="3559777715"/>
                    </a:ext>
                  </a:extLst>
                </a:gridCol>
                <a:gridCol w="270906">
                  <a:extLst>
                    <a:ext uri="{9D8B030D-6E8A-4147-A177-3AD203B41FA5}">
                      <a16:colId xmlns:a16="http://schemas.microsoft.com/office/drawing/2014/main" val="2499709924"/>
                    </a:ext>
                  </a:extLst>
                </a:gridCol>
              </a:tblGrid>
              <a:tr h="13671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№ п/п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Критерии урока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Баллы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489241"/>
                  </a:ext>
                </a:extLst>
              </a:tr>
              <a:tr h="1367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0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370664203"/>
                  </a:ext>
                </a:extLst>
              </a:tr>
              <a:tr h="5353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Организация урока: тип урока, структура урока, этапы, их логическая последовательность и дозировка во времени, соответствие построения урока его содержанию и поставленной цели.</a:t>
                      </a:r>
                      <a:endParaRPr lang="ru-RU" sz="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483395555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Целеполагание и мотивация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1054353135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2.1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Создание проблемной мотивации для учебного диалога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4051403031"/>
                  </a:ext>
                </a:extLst>
              </a:tr>
              <a:tr h="26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2.2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Актуализация знаний (повторение имеющихся знаний, необходимых для изучения новой темы)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1007545426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2.3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Коллективное определение целей и задач урока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864404441"/>
                  </a:ext>
                </a:extLst>
              </a:tr>
              <a:tr h="26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Организация урока с применением технологий системно-деятельностного подхода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1856608664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3.1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Научность и доступность изучаемого материала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1859160319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3.2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Работа с ключевыми словами, понятиями темы урока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4252861762"/>
                  </a:ext>
                </a:extLst>
              </a:tr>
              <a:tr h="26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3.3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Работа с учебной информацией (устной, письменной, аудио, видео и др.)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1779617682"/>
                  </a:ext>
                </a:extLst>
              </a:tr>
              <a:tr h="401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3.4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Преобразование информации (план, схемы, таблицы, графики, граф-схемы, рисунки, краткая запись, синквейн, театрализация, физические упражнения и др.) 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1816410177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3.5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Практическая направленность урока (связь с жизнью)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271344509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Взаимодействие учителя с учащимися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1292087619"/>
                  </a:ext>
                </a:extLst>
              </a:tr>
              <a:tr h="26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4.1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Обеспечение доброжелательного психологического климата</a:t>
                      </a:r>
                      <a:endParaRPr lang="ru-RU" sz="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49569937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4.2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Создание атмосферы заинтересованности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1123207441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4.3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Опора на учебный и субъектный опыт учащихся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482343957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4.4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Стимулирующая роль оценки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3550859263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5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Деятельность учащихся 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43911831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5.1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Степень активности и вовлеченности учащихся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560016641"/>
                  </a:ext>
                </a:extLst>
              </a:tr>
              <a:tr h="26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5.2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Самостоятельное применение сформированных умений и навыков</a:t>
                      </a:r>
                      <a:endParaRPr lang="ru-RU" sz="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064766140"/>
                  </a:ext>
                </a:extLst>
              </a:tr>
              <a:tr h="26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6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Рефлексия деятельности (оценка индивидуальной и совместной учебной деятельности)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353499110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7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Домашнее задание: объем, посильность, вариативность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617487641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Результаты обучения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4169203078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8.1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Личностные (смыслообразующие, нравственно-этические)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451609717"/>
                  </a:ext>
                </a:extLst>
              </a:tr>
              <a:tr h="136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8.2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Познавательные (постановка и решение учебных задач)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3331721300"/>
                  </a:ext>
                </a:extLst>
              </a:tr>
              <a:tr h="26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8.3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Регулятивные (целеполагание, планирование, контроль, коррекция, самооценка, взаимооценка) 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1150122215"/>
                  </a:ext>
                </a:extLst>
              </a:tr>
              <a:tr h="401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8.4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Коммуникативные (развитие монологической и диалогической речи, сотрудничество в решении задач, умение согласовывать действия с партнёрами)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extLst>
                  <a:ext uri="{0D108BD9-81ED-4DB2-BD59-A6C34878D82A}">
                    <a16:rowId xmlns:a16="http://schemas.microsoft.com/office/drawing/2014/main" val="2347726470"/>
                  </a:ext>
                </a:extLst>
              </a:tr>
              <a:tr h="136711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Итого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837734"/>
                  </a:ext>
                </a:extLst>
              </a:tr>
              <a:tr h="267650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За каждой критерий ставятся баллы от 0 до 2 (0 – критерий отсутствует, 1 – проявляется частично, 2 – присутствует в полном объеме). </a:t>
                      </a:r>
                      <a:endParaRPr lang="ru-RU" sz="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998" marR="3299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35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311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99185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ФИНАЛЬНЫЙ ЭТАП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«ПЕДАГОГИЧЕСКИЙ ДУЭТ»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62175"/>
            <a:ext cx="10515600" cy="4014788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Отбор участников осуществляет Департамент по образованию мэрии города Кызыла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Список участников, попавших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 финал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и критерии данного этапа оглашается приказом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28 марта 2025 г.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Финальный этап состоится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апреля 2025 года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 базе СОШ №2 города Кызыла на сцене актового зала</a:t>
            </a:r>
          </a:p>
          <a:p>
            <a:r>
              <a:rPr lang="ru-RU" dirty="0"/>
              <a:t>На подготовку педагогов-наставников и их наставляемых дается </a:t>
            </a:r>
            <a:r>
              <a:rPr lang="ru-RU" dirty="0">
                <a:solidFill>
                  <a:srgbClr val="FF0000"/>
                </a:solidFill>
              </a:rPr>
              <a:t>3 недели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0674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50" y="50800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Критерии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оценивания финального этапа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600" b="1" smtClean="0">
                <a:latin typeface="Arial" panose="020B0604020202020204" pitchFamily="34" charset="0"/>
                <a:cs typeface="Arial" panose="020B0604020202020204" pitchFamily="34" charset="0"/>
              </a:rPr>
              <a:t>Наставническая диада»: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0029" y="4722910"/>
            <a:ext cx="9952892" cy="18368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Все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критерии являются равнозначными и оцениваются в 5 </a:t>
            </a:r>
            <a:r>
              <a:rPr lang="ru-RU" i="1" dirty="0" smtClean="0">
                <a:latin typeface="Arial" panose="020B0604020202020204" pitchFamily="34" charset="0"/>
                <a:cs typeface="Arial" panose="020B0604020202020204" pitchFamily="34" charset="0"/>
              </a:rPr>
              <a:t>баллов </a:t>
            </a:r>
          </a:p>
          <a:p>
            <a:pPr marL="0" indent="0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Максимальный общий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балл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баллов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Регламент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минут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121520"/>
              </p:ext>
            </p:extLst>
          </p:nvPr>
        </p:nvGraphicFramePr>
        <p:xfrm>
          <a:off x="1198929" y="1748788"/>
          <a:ext cx="10059622" cy="2992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9622">
                  <a:extLst>
                    <a:ext uri="{9D8B030D-6E8A-4147-A177-3AD203B41FA5}">
                      <a16:colId xmlns:a16="http://schemas.microsoft.com/office/drawing/2014/main" val="988981237"/>
                    </a:ext>
                  </a:extLst>
                </a:gridCol>
              </a:tblGrid>
              <a:tr h="584837">
                <a:tc>
                  <a:txBody>
                    <a:bodyPr/>
                    <a:lstStyle/>
                    <a:p>
                      <a:pPr algn="just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представление форм совместной работы наставника и молодого педагога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917104"/>
                  </a:ext>
                </a:extLst>
              </a:tr>
              <a:tr h="5620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результативность совместной работы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529899"/>
                  </a:ext>
                </a:extLst>
              </a:tr>
              <a:tr h="5620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-полнота раскрытия ведущих педагогических идей педагогов, жизненных приоритетов, отношения к детям, коллегам, профессии</a:t>
                      </a:r>
                    </a:p>
                    <a:p>
                      <a:endParaRPr lang="ru-RU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356886"/>
                  </a:ext>
                </a:extLst>
              </a:tr>
              <a:tr h="56200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оригинальность представления </a:t>
                      </a:r>
                    </a:p>
                    <a:p>
                      <a:endParaRPr lang="ru-RU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081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5883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95300"/>
            <a:ext cx="10515600" cy="1195388"/>
          </a:xfrm>
        </p:spPr>
        <p:txBody>
          <a:bodyPr/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 ПРОЕКТА: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1838" y="1799247"/>
            <a:ext cx="11306908" cy="3370629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Победившие педагогические дуэты будут удостоены дипломами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I,II,III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степени в рамках муниципального проекта «Мой наставник» и премиями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Наставники войдут в реестр лучших наставников города Кызыла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Молодые педагоги войдут в кадровый резерв Департамента по образованию мэрии города Кызыла, адресная </a:t>
            </a:r>
            <a:r>
              <a:rPr lang="ru-RU" dirty="0" smtClean="0"/>
              <a:t>рекомендация </a:t>
            </a:r>
            <a:r>
              <a:rPr lang="ru-RU" dirty="0"/>
              <a:t>на </a:t>
            </a:r>
            <a:r>
              <a:rPr lang="ru-RU" dirty="0" smtClean="0"/>
              <a:t>прохождение аттестации (на соответствие занимаемой должности)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957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85037" y="369278"/>
            <a:ext cx="87925" cy="3077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1974" y="2092684"/>
            <a:ext cx="8895925" cy="18785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3800" dirty="0" smtClean="0">
                <a:solidFill>
                  <a:schemeClr val="bg1">
                    <a:lumMod val="50000"/>
                  </a:schemeClr>
                </a:solidFill>
              </a:rPr>
              <a:t>СПАСИБО</a:t>
            </a:r>
            <a:endParaRPr lang="ru-RU" sz="13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472962" y="3723540"/>
            <a:ext cx="8264113" cy="13124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8000" dirty="0" smtClean="0"/>
              <a:t>ЗА ВНИМАНИЕ!</a:t>
            </a:r>
            <a:endParaRPr lang="ru-RU" sz="8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25" y="1939"/>
            <a:ext cx="4312693" cy="230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498" y="464342"/>
            <a:ext cx="6515101" cy="3181350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Приказу Департамента по образованию мэрии города Кызыла </a:t>
            </a:r>
            <a:r>
              <a:rPr lang="ru-R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распространении инновационного опыта педагогических работников (методистов), в рамках муниципального проекта «Мой наставник» </a:t>
            </a: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среди молодых педагогов, </a:t>
            </a:r>
            <a:r>
              <a:rPr lang="ru-RU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нуждающихся </a:t>
            </a:r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методической помощи общеобразовательных учреждений города Кызыла» </a:t>
            </a:r>
            <a:r>
              <a:rPr lang="ru-RU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 от 28 января 2025 года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4825" y="297655"/>
            <a:ext cx="4438650" cy="6276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5075" y="3645692"/>
            <a:ext cx="4038599" cy="28432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3707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81225" y="390525"/>
            <a:ext cx="8753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заявок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40186" y="2377182"/>
            <a:ext cx="3491732" cy="22329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Продиагностировано </a:t>
            </a:r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школ </a:t>
            </a:r>
          </a:p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г. Кызыла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67537" y="1502865"/>
            <a:ext cx="3967163" cy="2183309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Нуждаются в методической помощи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 молодых педагогов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5016525" y="2143125"/>
            <a:ext cx="1650976" cy="37807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831954" y="4238401"/>
            <a:ext cx="1835547" cy="9111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6967537" y="4076698"/>
            <a:ext cx="3967163" cy="2183309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 наставника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55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1066798" y="5603966"/>
            <a:ext cx="10286999" cy="67926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Школы, где отсутствуют участники проекта СОШ №4, 7, 9.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5370813"/>
              </p:ext>
            </p:extLst>
          </p:nvPr>
        </p:nvGraphicFramePr>
        <p:xfrm>
          <a:off x="914400" y="1123952"/>
          <a:ext cx="10842172" cy="4271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066800" y="439784"/>
            <a:ext cx="10439399" cy="68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разрезе школ города Кызыла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888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217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направлениям: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7245634"/>
              </p:ext>
            </p:extLst>
          </p:nvPr>
        </p:nvGraphicFramePr>
        <p:xfrm>
          <a:off x="509222" y="2510205"/>
          <a:ext cx="10372725" cy="3767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491966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301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876301" y="466726"/>
            <a:ext cx="10234246" cy="105434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участников проекта за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года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261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молодых педагога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 rot="10800000" flipH="1" flipV="1">
            <a:off x="237391" y="3314744"/>
            <a:ext cx="3270740" cy="14418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педагогов до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лет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стажа до 35 лет 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 учителя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 rot="10800000" flipH="1" flipV="1">
            <a:off x="993532" y="1784838"/>
            <a:ext cx="1784838" cy="90560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2022-2023 уч. год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 rot="10800000" flipH="1" flipV="1">
            <a:off x="4484078" y="1784838"/>
            <a:ext cx="1951892" cy="9056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2023-2024 уч. год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 rot="10800000" flipH="1" flipV="1">
            <a:off x="8414238" y="1784838"/>
            <a:ext cx="1863970" cy="90560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уч. год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 rot="10800000" flipH="1" flipV="1">
            <a:off x="237392" y="5258720"/>
            <a:ext cx="3156444" cy="6145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 наставника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824652" y="5258720"/>
            <a:ext cx="3411416" cy="6145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 наставника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 rot="10800000" flipH="1" flipV="1">
            <a:off x="3921369" y="3304670"/>
            <a:ext cx="3314699" cy="14519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педагогов до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лет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стажа до 35 лет 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 учителя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728437" y="5258720"/>
            <a:ext cx="3382109" cy="6145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 наставника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 rot="10800000" flipH="1" flipV="1">
            <a:off x="7728437" y="3304670"/>
            <a:ext cx="3382110" cy="145196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педагогов до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лет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стажа до 35 лет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 учителя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87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6301" y="877342"/>
            <a:ext cx="107632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Планируемая работа</a:t>
            </a:r>
          </a:p>
          <a:p>
            <a:pPr algn="ctr"/>
            <a:endParaRPr lang="ru-R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наставниками</a:t>
            </a: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февраля 2025 года – вводный организационный семинар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618045"/>
              </p:ext>
            </p:extLst>
          </p:nvPr>
        </p:nvGraphicFramePr>
        <p:xfrm>
          <a:off x="1099038" y="2839916"/>
          <a:ext cx="9773992" cy="3512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3992">
                  <a:extLst>
                    <a:ext uri="{9D8B030D-6E8A-4147-A177-3AD203B41FA5}">
                      <a16:colId xmlns:a16="http://schemas.microsoft.com/office/drawing/2014/main" val="1447607173"/>
                    </a:ext>
                  </a:extLst>
                </a:gridCol>
              </a:tblGrid>
              <a:tr h="7195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НАСТАВЛЯЕМЫМИ</a:t>
                      </a:r>
                      <a:endParaRPr lang="ru-RU" sz="2000" dirty="0"/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018593"/>
                  </a:ext>
                </a:extLst>
              </a:tr>
              <a:tr h="719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 февраля 2025 года – организационный семинар                   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979997"/>
                  </a:ext>
                </a:extLst>
              </a:tr>
              <a:tr h="719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06  февраля по 27 февраля 2025 года – методические мероприятия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17136"/>
                  </a:ext>
                </a:extLst>
              </a:tr>
              <a:tr h="719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17 по 21 марта 2025 года – посещение открытых уроков «по кустам»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488375"/>
                  </a:ext>
                </a:extLst>
              </a:tr>
              <a:tr h="63437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апреля 2025 – финальный этап «Педагогический дуэт»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023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098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050" y="154154"/>
            <a:ext cx="10515600" cy="1050878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 Приказу Департамента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образованию мэрии города Кызыла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«О распространении инновационного опыта педагогических работников (методистов), в рамках муниципального проекта «Мой наставник» среди молодых педагогов, нуждающихся в методической помощи общеобразовательных учреждений города Кызыла»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№93 от 28 января 2025 года определен план методических мероприятий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687111"/>
              </p:ext>
            </p:extLst>
          </p:nvPr>
        </p:nvGraphicFramePr>
        <p:xfrm>
          <a:off x="386863" y="1205032"/>
          <a:ext cx="11271738" cy="5364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266">
                  <a:extLst>
                    <a:ext uri="{9D8B030D-6E8A-4147-A177-3AD203B41FA5}">
                      <a16:colId xmlns:a16="http://schemas.microsoft.com/office/drawing/2014/main" val="1229899210"/>
                    </a:ext>
                  </a:extLst>
                </a:gridCol>
                <a:gridCol w="1648960">
                  <a:extLst>
                    <a:ext uri="{9D8B030D-6E8A-4147-A177-3AD203B41FA5}">
                      <a16:colId xmlns:a16="http://schemas.microsoft.com/office/drawing/2014/main" val="794326598"/>
                    </a:ext>
                  </a:extLst>
                </a:gridCol>
                <a:gridCol w="2665097">
                  <a:extLst>
                    <a:ext uri="{9D8B030D-6E8A-4147-A177-3AD203B41FA5}">
                      <a16:colId xmlns:a16="http://schemas.microsoft.com/office/drawing/2014/main" val="1816442188"/>
                    </a:ext>
                  </a:extLst>
                </a:gridCol>
                <a:gridCol w="2283004">
                  <a:extLst>
                    <a:ext uri="{9D8B030D-6E8A-4147-A177-3AD203B41FA5}">
                      <a16:colId xmlns:a16="http://schemas.microsoft.com/office/drawing/2014/main" val="965247419"/>
                    </a:ext>
                  </a:extLst>
                </a:gridCol>
                <a:gridCol w="1280011">
                  <a:extLst>
                    <a:ext uri="{9D8B030D-6E8A-4147-A177-3AD203B41FA5}">
                      <a16:colId xmlns:a16="http://schemas.microsoft.com/office/drawing/2014/main" val="1934544592"/>
                    </a:ext>
                  </a:extLst>
                </a:gridCol>
                <a:gridCol w="1451953">
                  <a:extLst>
                    <a:ext uri="{9D8B030D-6E8A-4147-A177-3AD203B41FA5}">
                      <a16:colId xmlns:a16="http://schemas.microsoft.com/office/drawing/2014/main" val="2031028685"/>
                    </a:ext>
                  </a:extLst>
                </a:gridCol>
                <a:gridCol w="1633447">
                  <a:extLst>
                    <a:ext uri="{9D8B030D-6E8A-4147-A177-3AD203B41FA5}">
                      <a16:colId xmlns:a16="http://schemas.microsoft.com/office/drawing/2014/main" val="3177744845"/>
                    </a:ext>
                  </a:extLst>
                </a:gridCol>
              </a:tblGrid>
              <a:tr h="5014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№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Площадка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Лекторы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Тема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форма </a:t>
                      </a:r>
                      <a:r>
                        <a:rPr lang="kk-KZ" sz="1600" i="1" dirty="0" smtClean="0">
                          <a:effectLst/>
                        </a:rPr>
                        <a:t>проведения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</a:rPr>
                        <a:t>Дата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Категория </a:t>
                      </a:r>
                      <a:endParaRPr lang="kk-KZ" sz="1600" i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(молодые</a:t>
                      </a:r>
                      <a:r>
                        <a:rPr lang="kk-KZ" sz="1600" i="1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пед.</a:t>
                      </a:r>
                      <a:r>
                        <a:rPr lang="kk-KZ" sz="1600" i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466826"/>
                  </a:ext>
                </a:extLst>
              </a:tr>
              <a:tr h="132734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62827" marR="62827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МБОУ СОШ №3 г.Кызыла (актовый зал)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600" i="1" dirty="0">
                          <a:effectLst/>
                        </a:rPr>
                        <a:t>Саая Р.Х., заместитель директора по НМР МБОУ СОШ №2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«Самообразование, как совершенствование уровня подготовки педагога»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Лекция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04.02.2025 </a:t>
                      </a:r>
                      <a:endParaRPr lang="ru-RU" sz="1100" i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в 16 часов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</a:rPr>
                        <a:t>Все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extLst>
                  <a:ext uri="{0D108BD9-81ED-4DB2-BD59-A6C34878D82A}">
                    <a16:rowId xmlns:a16="http://schemas.microsoft.com/office/drawing/2014/main" val="75768329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62827" marR="62827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МБОУ Гимназия №5 г.Кызыла (кабинет 302)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600" i="1" dirty="0">
                          <a:effectLst/>
                        </a:rPr>
                        <a:t>Донгак О.А., </a:t>
                      </a:r>
                      <a:r>
                        <a:rPr lang="kk-KZ" sz="1600" i="1" dirty="0" smtClean="0">
                          <a:effectLst/>
                        </a:rPr>
                        <a:t>учитель географии </a:t>
                      </a:r>
                      <a:r>
                        <a:rPr lang="kk-KZ" sz="1600" i="1" dirty="0">
                          <a:effectLst/>
                        </a:rPr>
                        <a:t>МБОУ Гимназии №5 г.Кызыла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«Атмосфера»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Мастер - класс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06.02.2025</a:t>
                      </a:r>
                      <a:endParaRPr lang="ru-RU" sz="1100" i="1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В 10:00 часов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</a:rPr>
                        <a:t>естественно-научного направления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extLst>
                  <a:ext uri="{0D108BD9-81ED-4DB2-BD59-A6C34878D82A}">
                    <a16:rowId xmlns:a16="http://schemas.microsoft.com/office/drawing/2014/main" val="4100191094"/>
                  </a:ext>
                </a:extLst>
              </a:tr>
              <a:tr h="96225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62827" marR="62827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МБОУ Гимназия №5 г.Кызыла</a:t>
                      </a:r>
                      <a:endParaRPr lang="ru-RU" sz="1100" i="1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(кабинет 302)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</a:rPr>
                        <a:t>Иргит </a:t>
                      </a:r>
                      <a:r>
                        <a:rPr lang="kk-KZ" sz="1600" i="1" dirty="0">
                          <a:effectLst/>
                        </a:rPr>
                        <a:t>Ч.А., учитель биологии  МБОУ Гимназии №5 г.Кызыла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«Метод моделирования на уроках биологии»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Мастер - класс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06.02.2025</a:t>
                      </a:r>
                      <a:endParaRPr lang="ru-RU" sz="1100" i="1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В 10:00 часов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</a:rPr>
                        <a:t>естественно-научного направления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extLst>
                  <a:ext uri="{0D108BD9-81ED-4DB2-BD59-A6C34878D82A}">
                    <a16:rowId xmlns:a16="http://schemas.microsoft.com/office/drawing/2014/main" val="3332948740"/>
                  </a:ext>
                </a:extLst>
              </a:tr>
              <a:tr h="87980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marL="62827" marR="62827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МБОУ Гимназия №5 г.Кызыла</a:t>
                      </a:r>
                      <a:endParaRPr lang="ru-RU" sz="1100" i="1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(кабинет 302)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</a:rPr>
                        <a:t>Ондар </a:t>
                      </a:r>
                      <a:r>
                        <a:rPr lang="kk-KZ" sz="1600" i="1" dirty="0">
                          <a:effectLst/>
                        </a:rPr>
                        <a:t>А.В., учитель химии  МБОУ Гимназии №5 г.Кызыла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«Свойства амфотерных соединений»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Мастер - класс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06.02.2025</a:t>
                      </a:r>
                      <a:endParaRPr lang="ru-RU" sz="1100" i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>
                          <a:effectLst/>
                        </a:rPr>
                        <a:t>в 10:00 часов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</a:rPr>
                        <a:t>естественно-научного направления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extLst>
                  <a:ext uri="{0D108BD9-81ED-4DB2-BD59-A6C34878D82A}">
                    <a16:rowId xmlns:a16="http://schemas.microsoft.com/office/drawing/2014/main" val="2026196356"/>
                  </a:ext>
                </a:extLst>
              </a:tr>
              <a:tr h="96225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62827" marR="62827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МБОУ СОШ №12 г.Кызыла, (кабинет №204)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</a:rPr>
                        <a:t>Тупицына </a:t>
                      </a:r>
                      <a:r>
                        <a:rPr lang="kk-KZ" sz="1600" i="1" dirty="0">
                          <a:effectLst/>
                        </a:rPr>
                        <a:t>Е.Г., заместитель директора по НМР МБОУ СОШ №12 г.Кызыла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i="1">
                          <a:effectLst/>
                        </a:rPr>
                        <a:t>«Современный урок»</a:t>
                      </a:r>
                      <a:endParaRPr lang="ru-RU" sz="1100" i="1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 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Лекция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06.02.2025</a:t>
                      </a:r>
                      <a:endParaRPr lang="ru-RU" sz="1100" i="1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>
                          <a:effectLst/>
                        </a:rPr>
                        <a:t>в 09:00 часов</a:t>
                      </a:r>
                      <a:endParaRPr lang="ru-RU" sz="1100" i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effectLst/>
                        </a:rPr>
                        <a:t>гуманитарного направления</a:t>
                      </a:r>
                      <a:endParaRPr lang="ru-RU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7" marR="62827" marT="0" marB="0"/>
                </a:tc>
                <a:extLst>
                  <a:ext uri="{0D108BD9-81ED-4DB2-BD59-A6C34878D82A}">
                    <a16:rowId xmlns:a16="http://schemas.microsoft.com/office/drawing/2014/main" val="2637112166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-17621"/>
            <a:ext cx="54886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042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4503"/>
            <a:ext cx="10515600" cy="74458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ПЛАН МЕТОДИЧЕСКИХ МЕРОПРИЯТИЙ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7703327"/>
              </p:ext>
            </p:extLst>
          </p:nvPr>
        </p:nvGraphicFramePr>
        <p:xfrm>
          <a:off x="514352" y="705396"/>
          <a:ext cx="11353799" cy="6157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6521">
                  <a:extLst>
                    <a:ext uri="{9D8B030D-6E8A-4147-A177-3AD203B41FA5}">
                      <a16:colId xmlns:a16="http://schemas.microsoft.com/office/drawing/2014/main" val="2227795827"/>
                    </a:ext>
                  </a:extLst>
                </a:gridCol>
                <a:gridCol w="1570841">
                  <a:extLst>
                    <a:ext uri="{9D8B030D-6E8A-4147-A177-3AD203B41FA5}">
                      <a16:colId xmlns:a16="http://schemas.microsoft.com/office/drawing/2014/main" val="2223452137"/>
                    </a:ext>
                  </a:extLst>
                </a:gridCol>
                <a:gridCol w="2593765">
                  <a:extLst>
                    <a:ext uri="{9D8B030D-6E8A-4147-A177-3AD203B41FA5}">
                      <a16:colId xmlns:a16="http://schemas.microsoft.com/office/drawing/2014/main" val="2294752922"/>
                    </a:ext>
                  </a:extLst>
                </a:gridCol>
                <a:gridCol w="2220386">
                  <a:extLst>
                    <a:ext uri="{9D8B030D-6E8A-4147-A177-3AD203B41FA5}">
                      <a16:colId xmlns:a16="http://schemas.microsoft.com/office/drawing/2014/main" val="3141904892"/>
                    </a:ext>
                  </a:extLst>
                </a:gridCol>
                <a:gridCol w="1245332">
                  <a:extLst>
                    <a:ext uri="{9D8B030D-6E8A-4147-A177-3AD203B41FA5}">
                      <a16:colId xmlns:a16="http://schemas.microsoft.com/office/drawing/2014/main" val="2267310400"/>
                    </a:ext>
                  </a:extLst>
                </a:gridCol>
                <a:gridCol w="1243859">
                  <a:extLst>
                    <a:ext uri="{9D8B030D-6E8A-4147-A177-3AD203B41FA5}">
                      <a16:colId xmlns:a16="http://schemas.microsoft.com/office/drawing/2014/main" val="2200373082"/>
                    </a:ext>
                  </a:extLst>
                </a:gridCol>
                <a:gridCol w="1883095">
                  <a:extLst>
                    <a:ext uri="{9D8B030D-6E8A-4147-A177-3AD203B41FA5}">
                      <a16:colId xmlns:a16="http://schemas.microsoft.com/office/drawing/2014/main" val="3461202790"/>
                    </a:ext>
                  </a:extLst>
                </a:gridCol>
              </a:tblGrid>
              <a:tr h="75369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i="0" dirty="0">
                          <a:solidFill>
                            <a:schemeClr val="tx1"/>
                          </a:solidFill>
                          <a:effectLst/>
                        </a:rPr>
                        <a:t>МБОУ СОШ №12 г.Кызыла  (кабинет №204)</a:t>
                      </a:r>
                      <a:endParaRPr lang="ru-RU" sz="14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chemeClr val="tx1"/>
                          </a:solidFill>
                          <a:effectLst/>
                        </a:rPr>
                        <a:t>Тупицына Е.Г., заместитель директора по НМР МБОУ СОШ №12 </a:t>
                      </a:r>
                      <a:r>
                        <a:rPr lang="ru-RU" sz="1400" b="0" i="0" dirty="0" err="1">
                          <a:solidFill>
                            <a:schemeClr val="tx1"/>
                          </a:solidFill>
                          <a:effectLst/>
                        </a:rPr>
                        <a:t>г.Кызыла</a:t>
                      </a:r>
                      <a:endParaRPr lang="ru-RU" sz="14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i="0" dirty="0">
                          <a:solidFill>
                            <a:schemeClr val="tx1"/>
                          </a:solidFill>
                          <a:effectLst/>
                        </a:rPr>
                        <a:t>«Технология смыслового продуктивного чтения»</a:t>
                      </a:r>
                      <a:endParaRPr lang="ru-RU" sz="14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i="0" dirty="0">
                          <a:solidFill>
                            <a:schemeClr val="tx1"/>
                          </a:solidFill>
                          <a:effectLst/>
                        </a:rPr>
                        <a:t>Мастер-класс</a:t>
                      </a:r>
                      <a:endParaRPr lang="ru-RU" sz="14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i="0" dirty="0">
                          <a:solidFill>
                            <a:schemeClr val="tx1"/>
                          </a:solidFill>
                          <a:effectLst/>
                        </a:rPr>
                        <a:t>06.02.2025</a:t>
                      </a:r>
                      <a:endParaRPr lang="ru-RU" sz="1400" b="0" i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i="0" dirty="0">
                          <a:solidFill>
                            <a:schemeClr val="tx1"/>
                          </a:solidFill>
                          <a:effectLst/>
                        </a:rPr>
                        <a:t>в 09:00 часов</a:t>
                      </a:r>
                      <a:endParaRPr lang="ru-RU" sz="14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</a:rPr>
                        <a:t>гуманитарного 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effectLst/>
                        </a:rPr>
                        <a:t>направления</a:t>
                      </a:r>
                      <a:endParaRPr lang="ru-RU" sz="14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539873"/>
                  </a:ext>
                </a:extLst>
              </a:tr>
              <a:tr h="65537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МБОУ СОШ №12 г.Кызыла  (кабинет №204)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2.Пестрикова Н.А, учитель начальных классов МБОУ СОШ №12 </a:t>
                      </a:r>
                      <a:r>
                        <a:rPr lang="ru-RU" sz="1400" i="0" dirty="0" err="1">
                          <a:effectLst/>
                        </a:rPr>
                        <a:t>г.Кызыла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«Игровые технологии на роках в начальной школе»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Мастер-класс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06.02.2025</a:t>
                      </a:r>
                      <a:endParaRPr lang="ru-RU" sz="1400" i="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в 09:00 часов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 smtClean="0">
                          <a:effectLst/>
                        </a:rPr>
                        <a:t>гуманитарного </a:t>
                      </a:r>
                      <a:r>
                        <a:rPr lang="ru-RU" sz="1400" i="0" dirty="0">
                          <a:effectLst/>
                        </a:rPr>
                        <a:t>направления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extLst>
                  <a:ext uri="{0D108BD9-81ED-4DB2-BD59-A6C34878D82A}">
                    <a16:rowId xmlns:a16="http://schemas.microsoft.com/office/drawing/2014/main" val="447317778"/>
                  </a:ext>
                </a:extLst>
              </a:tr>
              <a:tr h="65537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МБОУ СОШ №12 г.Кызыла  (кабинет №204)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3.</a:t>
                      </a:r>
                      <a:r>
                        <a:rPr lang="ru-RU" sz="1400" i="0" dirty="0">
                          <a:effectLst/>
                        </a:rPr>
                        <a:t>Мананникова Л.В., учитель начальных классов МБОУ СОШ №12 </a:t>
                      </a:r>
                      <a:r>
                        <a:rPr lang="ru-RU" sz="1400" i="0" dirty="0" err="1">
                          <a:effectLst/>
                        </a:rPr>
                        <a:t>г.Кызыла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«Технология проблемного обучение в начальной школе»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Мастер-класс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06.02.2025</a:t>
                      </a:r>
                      <a:endParaRPr lang="ru-RU" sz="1400" i="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в 09:00 часов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 smtClean="0">
                          <a:effectLst/>
                        </a:rPr>
                        <a:t>гуманитарного </a:t>
                      </a:r>
                      <a:r>
                        <a:rPr lang="ru-RU" sz="1400" i="0" dirty="0">
                          <a:effectLst/>
                        </a:rPr>
                        <a:t>направления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extLst>
                  <a:ext uri="{0D108BD9-81ED-4DB2-BD59-A6C34878D82A}">
                    <a16:rowId xmlns:a16="http://schemas.microsoft.com/office/drawing/2014/main" val="2162366699"/>
                  </a:ext>
                </a:extLst>
              </a:tr>
              <a:tr h="787186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МБОУ СОШ №12 г.Кызыла  (кабинет №204)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4.Джалилова Р.Х., учитель истории и обществознания МБОУ СОШ №12 </a:t>
                      </a:r>
                      <a:r>
                        <a:rPr lang="ru-RU" sz="1400" i="0" dirty="0" err="1">
                          <a:effectLst/>
                        </a:rPr>
                        <a:t>г.Кызыла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«Технология  поэтапной подготовки к итоговой аттестации»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Мастер-класс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06.02.2025</a:t>
                      </a:r>
                      <a:endParaRPr lang="ru-RU" sz="1400" i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в 09:00 часов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 smtClean="0">
                          <a:effectLst/>
                        </a:rPr>
                        <a:t>гуманитарного </a:t>
                      </a:r>
                      <a:r>
                        <a:rPr lang="ru-RU" sz="1400" i="0" dirty="0">
                          <a:effectLst/>
                        </a:rPr>
                        <a:t>направления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extLst>
                  <a:ext uri="{0D108BD9-81ED-4DB2-BD59-A6C34878D82A}">
                    <a16:rowId xmlns:a16="http://schemas.microsoft.com/office/drawing/2014/main" val="256078079"/>
                  </a:ext>
                </a:extLst>
              </a:tr>
              <a:tr h="98714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 marL="51399" marR="51399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МБОУ СОШ №12 г.Кызыла  (кабинет №204)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5.Ооржак Ч.В., учитель английского языка МБОУ СОШ №12 </a:t>
                      </a:r>
                      <a:r>
                        <a:rPr lang="ru-RU" sz="1400" i="0" dirty="0" err="1">
                          <a:effectLst/>
                        </a:rPr>
                        <a:t>г.Кызыла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>
                          <a:effectLst/>
                        </a:rPr>
                        <a:t>«Использование игровых технологий при обучении грамматике и лексике английского языка»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Мастер-класс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06.02.2025</a:t>
                      </a:r>
                      <a:endParaRPr lang="ru-RU" sz="1400" i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в 09:00 часов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 smtClean="0">
                          <a:effectLst/>
                        </a:rPr>
                        <a:t>гуманитарного </a:t>
                      </a:r>
                      <a:r>
                        <a:rPr lang="ru-RU" sz="1400" i="0" dirty="0">
                          <a:effectLst/>
                        </a:rPr>
                        <a:t>направления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extLst>
                  <a:ext uri="{0D108BD9-81ED-4DB2-BD59-A6C34878D82A}">
                    <a16:rowId xmlns:a16="http://schemas.microsoft.com/office/drawing/2014/main" val="1868266998"/>
                  </a:ext>
                </a:extLst>
              </a:tr>
              <a:tr h="78971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 marL="51399" marR="51399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МАОУ Лицей №15 г.Кызыл (кабинет №25)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1.Кудрявцева Е.А.,  заместитель директора по НМР МАОУ Лицея №15 </a:t>
                      </a:r>
                      <a:r>
                        <a:rPr lang="ru-RU" sz="1400" i="0" dirty="0" err="1">
                          <a:effectLst/>
                        </a:rPr>
                        <a:t>г.Кызыла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«Проектируем современный урок»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Семинар-практикум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06.02.2025 в 09:00 часов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 dirty="0" smtClean="0">
                          <a:effectLst/>
                        </a:rPr>
                        <a:t>эстетического направления</a:t>
                      </a:r>
                    </a:p>
                  </a:txBody>
                  <a:tcPr marL="51399" marR="51399" marT="0" marB="0"/>
                </a:tc>
                <a:extLst>
                  <a:ext uri="{0D108BD9-81ED-4DB2-BD59-A6C34878D82A}">
                    <a16:rowId xmlns:a16="http://schemas.microsoft.com/office/drawing/2014/main" val="3858926882"/>
                  </a:ext>
                </a:extLst>
              </a:tr>
              <a:tr h="65537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 marL="51399" marR="51399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МАОУ Лицей №15 г.Кызыл</a:t>
                      </a:r>
                      <a:endParaRPr lang="ru-RU" sz="1400" i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(кабинет №25)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2.Сандак С.Т., учитель ИЗО и технологии МАОУ Лицея №15 </a:t>
                      </a:r>
                      <a:r>
                        <a:rPr lang="ru-RU" sz="1400" i="0">
                          <a:effectLst/>
                        </a:rPr>
                        <a:t>г.Кызыла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«Роспись пряника»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>
                          <a:effectLst/>
                        </a:rPr>
                        <a:t>Мастер-класс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06.02.2025 в 09:00 часов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 smtClean="0">
                          <a:effectLst/>
                        </a:rPr>
                        <a:t>эстетического </a:t>
                      </a:r>
                      <a:r>
                        <a:rPr lang="ru-RU" sz="1400" i="0" dirty="0">
                          <a:effectLst/>
                        </a:rPr>
                        <a:t>направления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extLst>
                  <a:ext uri="{0D108BD9-81ED-4DB2-BD59-A6C34878D82A}">
                    <a16:rowId xmlns:a16="http://schemas.microsoft.com/office/drawing/2014/main" val="2071103023"/>
                  </a:ext>
                </a:extLst>
              </a:tr>
              <a:tr h="87383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 marL="51399" marR="51399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i="0">
                          <a:effectLst/>
                        </a:rPr>
                        <a:t>МБОУ СОШ №19 г.Кызыла (ИБЦ)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0">
                          <a:effectLst/>
                        </a:rPr>
                        <a:t>1.Булбен А.М., учитель математики заместител директора по УВР МБОУ СОШ №19 г.Кызыла </a:t>
                      </a:r>
                      <a:endParaRPr lang="ru-RU" sz="1400" i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«Методика преподавания математики»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Семинар, мастер-класс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>
                          <a:effectLst/>
                        </a:rPr>
                        <a:t>14.02 2025 в 09:00 часов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0" dirty="0" smtClean="0">
                          <a:effectLst/>
                        </a:rPr>
                        <a:t>математического </a:t>
                      </a:r>
                      <a:r>
                        <a:rPr lang="ru-RU" sz="1400" i="0" dirty="0">
                          <a:effectLst/>
                        </a:rPr>
                        <a:t>направления</a:t>
                      </a:r>
                      <a:endParaRPr lang="ru-RU" sz="14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9" marR="51399" marT="0" marB="0"/>
                </a:tc>
                <a:extLst>
                  <a:ext uri="{0D108BD9-81ED-4DB2-BD59-A6C34878D82A}">
                    <a16:rowId xmlns:a16="http://schemas.microsoft.com/office/drawing/2014/main" val="2428485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177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</TotalTime>
  <Words>1637</Words>
  <Application>Microsoft Office PowerPoint</Application>
  <PresentationFormat>Широкоэкранный</PresentationFormat>
  <Paragraphs>377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По Приказу Департамента по образованию мэрии города Кызыла «О распространении инновационного опыта педагогических работников (методистов), в рамках муниципального проекта «Мой наставник» среди молодых педагогов, нуждающихся в методической помощи общеобразовательных учреждений города Кызыла»  №93 от 28 января 2025 года</vt:lpstr>
      <vt:lpstr>Презентация PowerPoint</vt:lpstr>
      <vt:lpstr>Школы, где отсутствуют участники проекта СОШ №4, 7, 9.</vt:lpstr>
      <vt:lpstr>По направлениям:</vt:lpstr>
      <vt:lpstr>Презентация PowerPoint</vt:lpstr>
      <vt:lpstr>Презентация PowerPoint</vt:lpstr>
      <vt:lpstr>По Приказу Департамента по образованию мэрии города Кызыла «О распространении инновационного опыта педагогических работников (методистов), в рамках муниципального проекта «Мой наставник» среди молодых педагогов, нуждающихся в методической помощи общеобразовательных учреждений города Кызыла» №93 от 28 января 2025 года определен план методических мероприятий </vt:lpstr>
      <vt:lpstr>ПЛАН МЕТОДИЧЕСКИХ МЕРОПРИЯТИЙ</vt:lpstr>
      <vt:lpstr>ПЛАН МЕТОДИЧЕСКИХ МЕРОПРИЯТИЙ</vt:lpstr>
      <vt:lpstr>Презентация PowerPoint</vt:lpstr>
      <vt:lpstr>Результаты открытых уроков </vt:lpstr>
      <vt:lpstr>ФИНАЛЬНЫЙ ЭТАП «ПЕДАГОГИЧЕСКИЙ ДУЭТ»</vt:lpstr>
      <vt:lpstr>Критерии оценивания финального этапа «Наставническая диада»:  </vt:lpstr>
      <vt:lpstr>РЕЗУЛЬТАТ ПРОЕКТА:</vt:lpstr>
      <vt:lpstr>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User-PC</dc:creator>
  <cp:lastModifiedBy>Екатерина</cp:lastModifiedBy>
  <cp:revision>60</cp:revision>
  <dcterms:created xsi:type="dcterms:W3CDTF">2023-02-02T01:18:54Z</dcterms:created>
  <dcterms:modified xsi:type="dcterms:W3CDTF">2025-05-06T04:29:18Z</dcterms:modified>
</cp:coreProperties>
</file>